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  <p:sldMasterId id="2147483706" r:id="rId2"/>
    <p:sldMasterId id="2147483708" r:id="rId3"/>
  </p:sldMasterIdLst>
  <p:notesMasterIdLst>
    <p:notesMasterId r:id="rId26"/>
  </p:notesMasterIdLst>
  <p:handoutMasterIdLst>
    <p:handoutMasterId r:id="rId27"/>
  </p:handoutMasterIdLst>
  <p:sldIdLst>
    <p:sldId id="424" r:id="rId4"/>
    <p:sldId id="550" r:id="rId5"/>
    <p:sldId id="552" r:id="rId6"/>
    <p:sldId id="567" r:id="rId7"/>
    <p:sldId id="542" r:id="rId8"/>
    <p:sldId id="586" r:id="rId9"/>
    <p:sldId id="566" r:id="rId10"/>
    <p:sldId id="590" r:id="rId11"/>
    <p:sldId id="591" r:id="rId12"/>
    <p:sldId id="593" r:id="rId13"/>
    <p:sldId id="594" r:id="rId14"/>
    <p:sldId id="596" r:id="rId15"/>
    <p:sldId id="597" r:id="rId16"/>
    <p:sldId id="598" r:id="rId17"/>
    <p:sldId id="599" r:id="rId18"/>
    <p:sldId id="600" r:id="rId19"/>
    <p:sldId id="601" r:id="rId20"/>
    <p:sldId id="602" r:id="rId21"/>
    <p:sldId id="603" r:id="rId22"/>
    <p:sldId id="604" r:id="rId23"/>
    <p:sldId id="605" r:id="rId24"/>
    <p:sldId id="582" r:id="rId25"/>
  </p:sldIdLst>
  <p:sldSz cx="9144000" cy="6858000" type="screen4x3"/>
  <p:notesSz cx="6797675" cy="9926638"/>
  <p:defaultTextStyle>
    <a:defPPr>
      <a:defRPr lang="pl-PL"/>
    </a:defPPr>
    <a:lvl1pPr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B5E3FF"/>
    <a:srgbClr val="FFFF00"/>
    <a:srgbClr val="0000CC"/>
    <a:srgbClr val="0033CC"/>
    <a:srgbClr val="CCECFF"/>
    <a:srgbClr val="CCFFFF"/>
    <a:srgbClr val="CAF8FE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411" autoAdjust="0"/>
    <p:restoredTop sz="95886" autoAdjust="0"/>
  </p:normalViewPr>
  <p:slideViewPr>
    <p:cSldViewPr>
      <p:cViewPr>
        <p:scale>
          <a:sx n="100" d="100"/>
          <a:sy n="100" d="100"/>
        </p:scale>
        <p:origin x="-20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422" y="-90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losowski\Documents\opracowania\2016-04-08\owoce%202015-2016%20powiat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olosowski\Documents\opracowania\2016-04-08\owoce%202015-2016%20powia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621483375959077"/>
          <c:y val="0.22564102564102564"/>
          <c:w val="0.41432225063938621"/>
          <c:h val="0.77948717948717949"/>
        </c:manualLayout>
      </c:layout>
      <c:pie3DChart>
        <c:varyColors val="1"/>
        <c:ser>
          <c:idx val="0"/>
          <c:order val="0"/>
          <c:explosion val="5"/>
          <c:dLbls>
            <c:numFmt formatCode="0%" sourceLinked="0"/>
            <c:spPr>
              <a:noFill/>
              <a:ln w="63457">
                <a:noFill/>
              </a:ln>
            </c:spPr>
            <c:txPr>
              <a:bodyPr/>
              <a:lstStyle/>
              <a:p>
                <a:pPr>
                  <a:defRPr sz="19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Wydatki!$B$34:$B$35</c:f>
              <c:strCache>
                <c:ptCount val="2"/>
                <c:pt idx="0">
                  <c:v>Dopłata unijna</c:v>
                </c:pt>
                <c:pt idx="1">
                  <c:v>Dopłata krajowa</c:v>
                </c:pt>
              </c:strCache>
            </c:strRef>
          </c:cat>
          <c:val>
            <c:numRef>
              <c:f>Wydatki!$C$34:$C$35</c:f>
            </c:numRef>
          </c:val>
        </c:ser>
        <c:ser>
          <c:idx val="2"/>
          <c:order val="1"/>
          <c:explosion val="5"/>
          <c:dLbls>
            <c:numFmt formatCode="0%" sourceLinked="0"/>
            <c:spPr>
              <a:noFill/>
              <a:ln w="63457">
                <a:noFill/>
              </a:ln>
            </c:spPr>
            <c:txPr>
              <a:bodyPr/>
              <a:lstStyle/>
              <a:p>
                <a:pPr>
                  <a:defRPr sz="19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Wydatki!$B$34:$B$35</c:f>
              <c:strCache>
                <c:ptCount val="2"/>
                <c:pt idx="0">
                  <c:v>Dopłata unijna</c:v>
                </c:pt>
                <c:pt idx="1">
                  <c:v>Dopłata krajowa</c:v>
                </c:pt>
              </c:strCache>
            </c:strRef>
          </c:cat>
          <c:val>
            <c:numRef>
              <c:f>Wydatki!$D$34:$D$35</c:f>
            </c:numRef>
          </c:val>
        </c:ser>
        <c:ser>
          <c:idx val="3"/>
          <c:order val="2"/>
          <c:explosion val="5"/>
          <c:dLbls>
            <c:numFmt formatCode="0%" sourceLinked="0"/>
            <c:spPr>
              <a:noFill/>
              <a:ln w="63457">
                <a:noFill/>
              </a:ln>
            </c:spPr>
            <c:txPr>
              <a:bodyPr/>
              <a:lstStyle/>
              <a:p>
                <a:pPr>
                  <a:defRPr sz="19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Wydatki!$B$34:$B$35</c:f>
              <c:strCache>
                <c:ptCount val="2"/>
                <c:pt idx="0">
                  <c:v>Dopłata unijna</c:v>
                </c:pt>
                <c:pt idx="1">
                  <c:v>Dopłata krajowa</c:v>
                </c:pt>
              </c:strCache>
            </c:strRef>
          </c:cat>
          <c:val>
            <c:numRef>
              <c:f>Wydatki!$E$34:$E$35</c:f>
            </c:numRef>
          </c:val>
        </c:ser>
        <c:ser>
          <c:idx val="4"/>
          <c:order val="3"/>
          <c:explosion val="5"/>
          <c:dLbls>
            <c:numFmt formatCode="0%" sourceLinked="0"/>
            <c:spPr>
              <a:noFill/>
              <a:ln w="63457">
                <a:noFill/>
              </a:ln>
            </c:spPr>
            <c:txPr>
              <a:bodyPr/>
              <a:lstStyle/>
              <a:p>
                <a:pPr>
                  <a:defRPr sz="19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Wydatki!$B$34:$B$35</c:f>
              <c:strCache>
                <c:ptCount val="2"/>
                <c:pt idx="0">
                  <c:v>Dopłata unijna</c:v>
                </c:pt>
                <c:pt idx="1">
                  <c:v>Dopłata krajowa</c:v>
                </c:pt>
              </c:strCache>
            </c:strRef>
          </c:cat>
          <c:val>
            <c:numRef>
              <c:f>Wydatki!$F$34:$F$35</c:f>
            </c:numRef>
          </c:val>
        </c:ser>
        <c:ser>
          <c:idx val="5"/>
          <c:order val="4"/>
          <c:explosion val="5"/>
          <c:dLbls>
            <c:numFmt formatCode="0%" sourceLinked="0"/>
            <c:spPr>
              <a:noFill/>
              <a:ln w="63457">
                <a:noFill/>
              </a:ln>
            </c:spPr>
            <c:txPr>
              <a:bodyPr/>
              <a:lstStyle/>
              <a:p>
                <a:pPr>
                  <a:defRPr sz="19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Wydatki!$B$34:$B$35</c:f>
              <c:strCache>
                <c:ptCount val="2"/>
                <c:pt idx="0">
                  <c:v>Dopłata unijna</c:v>
                </c:pt>
                <c:pt idx="1">
                  <c:v>Dopłata krajowa</c:v>
                </c:pt>
              </c:strCache>
            </c:strRef>
          </c:cat>
          <c:val>
            <c:numRef>
              <c:f>Wydatki!$G$34:$G$35</c:f>
            </c:numRef>
          </c:val>
        </c:ser>
        <c:ser>
          <c:idx val="6"/>
          <c:order val="5"/>
          <c:explosion val="5"/>
          <c:dLbls>
            <c:numFmt formatCode="0%" sourceLinked="0"/>
            <c:spPr>
              <a:noFill/>
              <a:ln w="63457">
                <a:noFill/>
              </a:ln>
            </c:spPr>
            <c:txPr>
              <a:bodyPr/>
              <a:lstStyle/>
              <a:p>
                <a:pPr>
                  <a:defRPr sz="19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Wydatki!$B$34:$B$35</c:f>
              <c:strCache>
                <c:ptCount val="2"/>
                <c:pt idx="0">
                  <c:v>Dopłata unijna</c:v>
                </c:pt>
                <c:pt idx="1">
                  <c:v>Dopłata krajowa</c:v>
                </c:pt>
              </c:strCache>
            </c:strRef>
          </c:cat>
          <c:val>
            <c:numRef>
              <c:f>Wydatki!$H$34:$H$35</c:f>
            </c:numRef>
          </c:val>
        </c:ser>
        <c:ser>
          <c:idx val="7"/>
          <c:order val="6"/>
          <c:explosion val="5"/>
          <c:dLbls>
            <c:numFmt formatCode="0%" sourceLinked="0"/>
            <c:spPr>
              <a:noFill/>
              <a:ln w="63457">
                <a:noFill/>
              </a:ln>
            </c:spPr>
            <c:txPr>
              <a:bodyPr/>
              <a:lstStyle/>
              <a:p>
                <a:pPr>
                  <a:defRPr sz="19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Wydatki!$B$34:$B$35</c:f>
              <c:strCache>
                <c:ptCount val="2"/>
                <c:pt idx="0">
                  <c:v>Dopłata unijna</c:v>
                </c:pt>
                <c:pt idx="1">
                  <c:v>Dopłata krajowa</c:v>
                </c:pt>
              </c:strCache>
            </c:strRef>
          </c:cat>
          <c:val>
            <c:numRef>
              <c:f>Wydatki!$I$34:$I$35</c:f>
            </c:numRef>
          </c:val>
        </c:ser>
        <c:ser>
          <c:idx val="8"/>
          <c:order val="7"/>
          <c:explosion val="5"/>
          <c:dLbls>
            <c:numFmt formatCode="0%" sourceLinked="0"/>
            <c:spPr>
              <a:noFill/>
              <a:ln w="63457">
                <a:noFill/>
              </a:ln>
            </c:spPr>
            <c:txPr>
              <a:bodyPr/>
              <a:lstStyle/>
              <a:p>
                <a:pPr>
                  <a:defRPr sz="19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Wydatki!$B$34:$B$35</c:f>
              <c:strCache>
                <c:ptCount val="2"/>
                <c:pt idx="0">
                  <c:v>Dopłata unijna</c:v>
                </c:pt>
                <c:pt idx="1">
                  <c:v>Dopłata krajowa</c:v>
                </c:pt>
              </c:strCache>
            </c:strRef>
          </c:cat>
          <c:val>
            <c:numRef>
              <c:f>Wydatki!$J$34:$J$35</c:f>
            </c:numRef>
          </c:val>
        </c:ser>
        <c:ser>
          <c:idx val="9"/>
          <c:order val="8"/>
          <c:explosion val="5"/>
          <c:dLbls>
            <c:numFmt formatCode="0%" sourceLinked="0"/>
            <c:spPr>
              <a:noFill/>
              <a:ln w="63457">
                <a:noFill/>
              </a:ln>
            </c:spPr>
            <c:txPr>
              <a:bodyPr/>
              <a:lstStyle/>
              <a:p>
                <a:pPr>
                  <a:defRPr sz="19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Wydatki!$B$34:$B$35</c:f>
              <c:strCache>
                <c:ptCount val="2"/>
                <c:pt idx="0">
                  <c:v>Dopłata unijna</c:v>
                </c:pt>
                <c:pt idx="1">
                  <c:v>Dopłata krajowa</c:v>
                </c:pt>
              </c:strCache>
            </c:strRef>
          </c:cat>
          <c:val>
            <c:numRef>
              <c:f>Wydatki!$K$34:$K$35</c:f>
            </c:numRef>
          </c:val>
        </c:ser>
        <c:ser>
          <c:idx val="10"/>
          <c:order val="9"/>
          <c:explosion val="5"/>
          <c:dLbls>
            <c:numFmt formatCode="0%" sourceLinked="0"/>
            <c:spPr>
              <a:noFill/>
              <a:ln w="63457">
                <a:noFill/>
              </a:ln>
            </c:spPr>
            <c:txPr>
              <a:bodyPr/>
              <a:lstStyle/>
              <a:p>
                <a:pPr>
                  <a:defRPr sz="19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Wydatki!$B$34:$B$35</c:f>
              <c:strCache>
                <c:ptCount val="2"/>
                <c:pt idx="0">
                  <c:v>Dopłata unijna</c:v>
                </c:pt>
                <c:pt idx="1">
                  <c:v>Dopłata krajowa</c:v>
                </c:pt>
              </c:strCache>
            </c:strRef>
          </c:cat>
          <c:val>
            <c:numRef>
              <c:f>Wydatki!$L$34:$L$35</c:f>
            </c:numRef>
          </c:val>
        </c:ser>
        <c:ser>
          <c:idx val="11"/>
          <c:order val="10"/>
          <c:explosion val="5"/>
          <c:dLbls>
            <c:numFmt formatCode="0%" sourceLinked="0"/>
            <c:spPr>
              <a:noFill/>
              <a:ln w="63457">
                <a:noFill/>
              </a:ln>
            </c:spPr>
            <c:txPr>
              <a:bodyPr/>
              <a:lstStyle/>
              <a:p>
                <a:pPr>
                  <a:defRPr sz="19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Wydatki!$B$34:$B$35</c:f>
              <c:strCache>
                <c:ptCount val="2"/>
                <c:pt idx="0">
                  <c:v>Dopłata unijna</c:v>
                </c:pt>
                <c:pt idx="1">
                  <c:v>Dopłata krajowa</c:v>
                </c:pt>
              </c:strCache>
            </c:strRef>
          </c:cat>
          <c:val>
            <c:numRef>
              <c:f>Wydatki!$M$34:$M$35</c:f>
            </c:numRef>
          </c:val>
        </c:ser>
        <c:ser>
          <c:idx val="12"/>
          <c:order val="11"/>
          <c:explosion val="5"/>
          <c:dLbls>
            <c:numFmt formatCode="0%" sourceLinked="0"/>
            <c:spPr>
              <a:noFill/>
              <a:ln w="63457">
                <a:noFill/>
              </a:ln>
            </c:spPr>
            <c:txPr>
              <a:bodyPr/>
              <a:lstStyle/>
              <a:p>
                <a:pPr>
                  <a:defRPr sz="19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Wydatki!$B$34:$B$35</c:f>
              <c:strCache>
                <c:ptCount val="2"/>
                <c:pt idx="0">
                  <c:v>Dopłata unijna</c:v>
                </c:pt>
                <c:pt idx="1">
                  <c:v>Dopłata krajowa</c:v>
                </c:pt>
              </c:strCache>
            </c:strRef>
          </c:cat>
          <c:val>
            <c:numRef>
              <c:f>Wydatki!$N$34:$N$35</c:f>
            </c:numRef>
          </c:val>
        </c:ser>
        <c:ser>
          <c:idx val="13"/>
          <c:order val="12"/>
          <c:explosion val="5"/>
          <c:dLbls>
            <c:numFmt formatCode="0%" sourceLinked="0"/>
            <c:spPr>
              <a:noFill/>
              <a:ln w="63457">
                <a:noFill/>
              </a:ln>
            </c:spPr>
            <c:txPr>
              <a:bodyPr/>
              <a:lstStyle/>
              <a:p>
                <a:pPr>
                  <a:defRPr sz="19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Wydatki!$B$34:$B$35</c:f>
              <c:strCache>
                <c:ptCount val="2"/>
                <c:pt idx="0">
                  <c:v>Dopłata unijna</c:v>
                </c:pt>
                <c:pt idx="1">
                  <c:v>Dopłata krajowa</c:v>
                </c:pt>
              </c:strCache>
            </c:strRef>
          </c:cat>
          <c:val>
            <c:numRef>
              <c:f>Wydatki!$O$34:$O$35</c:f>
            </c:numRef>
          </c:val>
        </c:ser>
        <c:ser>
          <c:idx val="1"/>
          <c:order val="13"/>
          <c:spPr>
            <a:ln w="63457">
              <a:noFill/>
            </a:ln>
          </c:spPr>
          <c:explosion val="5"/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CCFF" mc:Ignorable="a14" a14:legacySpreadsheetColorIndex="40"/>
                  </a:gs>
                  <a:gs pos="100000">
                    <a:srgbClr xmlns:mc="http://schemas.openxmlformats.org/markup-compatibility/2006" xmlns:a14="http://schemas.microsoft.com/office/drawing/2010/main" val="3366FF" mc:Ignorable="a14" a14:legacySpreadsheetColorIndex="48"/>
                  </a:gs>
                </a:gsLst>
                <a:lin ang="2700000" scaled="1"/>
              </a:gradFill>
              <a:ln w="63457">
                <a:noFill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6600" mc:Ignorable="a14" a14:legacySpreadsheetColorIndex="53"/>
                  </a:gs>
                  <a:gs pos="100000">
                    <a:srgbClr xmlns:mc="http://schemas.openxmlformats.org/markup-compatibility/2006" xmlns:a14="http://schemas.microsoft.com/office/drawing/2010/main" val="FFCC00" mc:Ignorable="a14" a14:legacySpreadsheetColorIndex="51"/>
                  </a:gs>
                </a:gsLst>
                <a:lin ang="18900000" scaled="1"/>
              </a:gradFill>
              <a:ln w="63457">
                <a:noFill/>
              </a:ln>
            </c:spPr>
          </c:dPt>
          <c:dLbls>
            <c:dLbl>
              <c:idx val="0"/>
              <c:layout>
                <c:manualLayout>
                  <c:x val="8.230596931940333E-2"/>
                  <c:y val="-0.1022706052686449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Dopłata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unijna</a:t>
                    </a:r>
                    <a:r>
                      <a:rPr lang="en-US" dirty="0"/>
                      <a:t>
</a:t>
                    </a:r>
                    <a:r>
                      <a:rPr lang="pl-PL" dirty="0" smtClean="0"/>
                      <a:t>88</a:t>
                    </a:r>
                    <a:r>
                      <a:rPr lang="en-US" dirty="0" smtClean="0"/>
                      <a:t>%</a:t>
                    </a:r>
                    <a:endParaRPr lang="pl-PL" dirty="0" smtClean="0"/>
                  </a:p>
                  <a:p>
                    <a:r>
                      <a:rPr lang="pl-PL" dirty="0" smtClean="0"/>
                      <a:t>18,0 mln EURO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768878839707915E-2"/>
                  <c:y val="-1.813645487302346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Dopłata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krajowa</a:t>
                    </a:r>
                    <a:r>
                      <a:rPr lang="en-US" dirty="0"/>
                      <a:t>
</a:t>
                    </a:r>
                    <a:r>
                      <a:rPr lang="pl-PL" dirty="0" smtClean="0"/>
                      <a:t>12</a:t>
                    </a:r>
                    <a:r>
                      <a:rPr lang="en-US" dirty="0" smtClean="0"/>
                      <a:t>%</a:t>
                    </a:r>
                    <a:endParaRPr lang="pl-PL" dirty="0" smtClean="0"/>
                  </a:p>
                  <a:p>
                    <a:r>
                      <a:rPr lang="pl-PL" dirty="0" smtClean="0"/>
                      <a:t>2,5 mln</a:t>
                    </a:r>
                    <a:r>
                      <a:rPr lang="pl-PL" baseline="0" dirty="0" smtClean="0"/>
                      <a:t> EURO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63457">
                <a:noFill/>
              </a:ln>
            </c:spPr>
            <c:txPr>
              <a:bodyPr/>
              <a:lstStyle/>
              <a:p>
                <a:pPr>
                  <a:defRPr sz="14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Wydatki!$B$34:$B$35</c:f>
              <c:strCache>
                <c:ptCount val="2"/>
                <c:pt idx="0">
                  <c:v>Dopłata unijna</c:v>
                </c:pt>
                <c:pt idx="1">
                  <c:v>Dopłata krajowa</c:v>
                </c:pt>
              </c:strCache>
            </c:strRef>
          </c:cat>
          <c:val>
            <c:numRef>
              <c:f>Wydatki!$P$34:$P$35</c:f>
              <c:numCache>
                <c:formatCode>#\ ##0</c:formatCode>
                <c:ptCount val="2"/>
                <c:pt idx="0">
                  <c:v>40453367</c:v>
                </c:pt>
                <c:pt idx="1">
                  <c:v>13484481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6345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9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261213720316622"/>
          <c:y val="0.17006802721088435"/>
          <c:w val="0.30606860158311344"/>
          <c:h val="0.74149659863945583"/>
        </c:manualLayout>
      </c:layout>
      <c:pie3DChart>
        <c:varyColors val="1"/>
        <c:ser>
          <c:idx val="0"/>
          <c:order val="0"/>
          <c:explosion val="12"/>
          <c:dLbls>
            <c:numFmt formatCode="0%" sourceLinked="0"/>
            <c:spPr>
              <a:noFill/>
              <a:ln w="73848">
                <a:noFill/>
              </a:ln>
            </c:spPr>
            <c:txPr>
              <a:bodyPr/>
              <a:lstStyle/>
              <a:p>
                <a:pPr>
                  <a:defRPr sz="167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Wydatki!$B$34:$B$37</c:f>
              <c:strCache>
                <c:ptCount val="4"/>
                <c:pt idx="0">
                  <c:v>Szkoły podstawowe</c:v>
                </c:pt>
                <c:pt idx="1">
                  <c:v>Dostawcy</c:v>
                </c:pt>
                <c:pt idx="2">
                  <c:v>Zakłady mlecz</c:v>
                </c:pt>
                <c:pt idx="3">
                  <c:v>Firmy handlowe</c:v>
                </c:pt>
              </c:strCache>
            </c:strRef>
          </c:cat>
          <c:val>
            <c:numRef>
              <c:f>Wydatki!$C$34:$C$37</c:f>
            </c:numRef>
          </c:val>
        </c:ser>
        <c:ser>
          <c:idx val="2"/>
          <c:order val="1"/>
          <c:explosion val="12"/>
          <c:dLbls>
            <c:numFmt formatCode="0%" sourceLinked="0"/>
            <c:spPr>
              <a:noFill/>
              <a:ln w="73848">
                <a:noFill/>
              </a:ln>
            </c:spPr>
            <c:txPr>
              <a:bodyPr/>
              <a:lstStyle/>
              <a:p>
                <a:pPr>
                  <a:defRPr sz="167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Wydatki!$B$34:$B$37</c:f>
              <c:strCache>
                <c:ptCount val="4"/>
                <c:pt idx="0">
                  <c:v>Szkoły podstawowe</c:v>
                </c:pt>
                <c:pt idx="1">
                  <c:v>Dostawcy</c:v>
                </c:pt>
                <c:pt idx="2">
                  <c:v>Zakłady mlecz</c:v>
                </c:pt>
                <c:pt idx="3">
                  <c:v>Firmy handlowe</c:v>
                </c:pt>
              </c:strCache>
            </c:strRef>
          </c:cat>
          <c:val>
            <c:numRef>
              <c:f>Wydatki!$D$34:$D$37</c:f>
            </c:numRef>
          </c:val>
        </c:ser>
        <c:ser>
          <c:idx val="3"/>
          <c:order val="2"/>
          <c:explosion val="12"/>
          <c:dLbls>
            <c:numFmt formatCode="0%" sourceLinked="0"/>
            <c:spPr>
              <a:noFill/>
              <a:ln w="73848">
                <a:noFill/>
              </a:ln>
            </c:spPr>
            <c:txPr>
              <a:bodyPr/>
              <a:lstStyle/>
              <a:p>
                <a:pPr>
                  <a:defRPr sz="167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Wydatki!$B$34:$B$37</c:f>
              <c:strCache>
                <c:ptCount val="4"/>
                <c:pt idx="0">
                  <c:v>Szkoły podstawowe</c:v>
                </c:pt>
                <c:pt idx="1">
                  <c:v>Dostawcy</c:v>
                </c:pt>
                <c:pt idx="2">
                  <c:v>Zakłady mlecz</c:v>
                </c:pt>
                <c:pt idx="3">
                  <c:v>Firmy handlowe</c:v>
                </c:pt>
              </c:strCache>
            </c:strRef>
          </c:cat>
          <c:val>
            <c:numRef>
              <c:f>Wydatki!$E$34:$E$37</c:f>
            </c:numRef>
          </c:val>
        </c:ser>
        <c:ser>
          <c:idx val="4"/>
          <c:order val="3"/>
          <c:explosion val="12"/>
          <c:dLbls>
            <c:numFmt formatCode="0%" sourceLinked="0"/>
            <c:spPr>
              <a:noFill/>
              <a:ln w="73848">
                <a:noFill/>
              </a:ln>
            </c:spPr>
            <c:txPr>
              <a:bodyPr/>
              <a:lstStyle/>
              <a:p>
                <a:pPr>
                  <a:defRPr sz="167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Wydatki!$B$34:$B$37</c:f>
              <c:strCache>
                <c:ptCount val="4"/>
                <c:pt idx="0">
                  <c:v>Szkoły podstawowe</c:v>
                </c:pt>
                <c:pt idx="1">
                  <c:v>Dostawcy</c:v>
                </c:pt>
                <c:pt idx="2">
                  <c:v>Zakłady mlecz</c:v>
                </c:pt>
                <c:pt idx="3">
                  <c:v>Firmy handlowe</c:v>
                </c:pt>
              </c:strCache>
            </c:strRef>
          </c:cat>
          <c:val>
            <c:numRef>
              <c:f>Wydatki!$F$34:$F$37</c:f>
            </c:numRef>
          </c:val>
        </c:ser>
        <c:ser>
          <c:idx val="5"/>
          <c:order val="4"/>
          <c:explosion val="12"/>
          <c:dLbls>
            <c:numFmt formatCode="0%" sourceLinked="0"/>
            <c:spPr>
              <a:noFill/>
              <a:ln w="73848">
                <a:noFill/>
              </a:ln>
            </c:spPr>
            <c:txPr>
              <a:bodyPr/>
              <a:lstStyle/>
              <a:p>
                <a:pPr>
                  <a:defRPr sz="167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Wydatki!$B$34:$B$37</c:f>
              <c:strCache>
                <c:ptCount val="4"/>
                <c:pt idx="0">
                  <c:v>Szkoły podstawowe</c:v>
                </c:pt>
                <c:pt idx="1">
                  <c:v>Dostawcy</c:v>
                </c:pt>
                <c:pt idx="2">
                  <c:v>Zakłady mlecz</c:v>
                </c:pt>
                <c:pt idx="3">
                  <c:v>Firmy handlowe</c:v>
                </c:pt>
              </c:strCache>
            </c:strRef>
          </c:cat>
          <c:val>
            <c:numRef>
              <c:f>Wydatki!$G$34:$G$37</c:f>
            </c:numRef>
          </c:val>
        </c:ser>
        <c:ser>
          <c:idx val="6"/>
          <c:order val="5"/>
          <c:explosion val="12"/>
          <c:dLbls>
            <c:numFmt formatCode="0%" sourceLinked="0"/>
            <c:spPr>
              <a:noFill/>
              <a:ln w="73848">
                <a:noFill/>
              </a:ln>
            </c:spPr>
            <c:txPr>
              <a:bodyPr/>
              <a:lstStyle/>
              <a:p>
                <a:pPr>
                  <a:defRPr sz="167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Wydatki!$B$34:$B$37</c:f>
              <c:strCache>
                <c:ptCount val="4"/>
                <c:pt idx="0">
                  <c:v>Szkoły podstawowe</c:v>
                </c:pt>
                <c:pt idx="1">
                  <c:v>Dostawcy</c:v>
                </c:pt>
                <c:pt idx="2">
                  <c:v>Zakłady mlecz</c:v>
                </c:pt>
                <c:pt idx="3">
                  <c:v>Firmy handlowe</c:v>
                </c:pt>
              </c:strCache>
            </c:strRef>
          </c:cat>
          <c:val>
            <c:numRef>
              <c:f>Wydatki!$H$34:$H$37</c:f>
            </c:numRef>
          </c:val>
        </c:ser>
        <c:ser>
          <c:idx val="7"/>
          <c:order val="6"/>
          <c:explosion val="12"/>
          <c:dLbls>
            <c:numFmt formatCode="0%" sourceLinked="0"/>
            <c:spPr>
              <a:noFill/>
              <a:ln w="73848">
                <a:noFill/>
              </a:ln>
            </c:spPr>
            <c:txPr>
              <a:bodyPr/>
              <a:lstStyle/>
              <a:p>
                <a:pPr>
                  <a:defRPr sz="167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Wydatki!$B$34:$B$37</c:f>
              <c:strCache>
                <c:ptCount val="4"/>
                <c:pt idx="0">
                  <c:v>Szkoły podstawowe</c:v>
                </c:pt>
                <c:pt idx="1">
                  <c:v>Dostawcy</c:v>
                </c:pt>
                <c:pt idx="2">
                  <c:v>Zakłady mlecz</c:v>
                </c:pt>
                <c:pt idx="3">
                  <c:v>Firmy handlowe</c:v>
                </c:pt>
              </c:strCache>
            </c:strRef>
          </c:cat>
          <c:val>
            <c:numRef>
              <c:f>Wydatki!$I$34:$I$37</c:f>
            </c:numRef>
          </c:val>
        </c:ser>
        <c:ser>
          <c:idx val="8"/>
          <c:order val="7"/>
          <c:explosion val="12"/>
          <c:dLbls>
            <c:numFmt formatCode="0%" sourceLinked="0"/>
            <c:spPr>
              <a:noFill/>
              <a:ln w="73848">
                <a:noFill/>
              </a:ln>
            </c:spPr>
            <c:txPr>
              <a:bodyPr/>
              <a:lstStyle/>
              <a:p>
                <a:pPr>
                  <a:defRPr sz="167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Wydatki!$B$34:$B$37</c:f>
              <c:strCache>
                <c:ptCount val="4"/>
                <c:pt idx="0">
                  <c:v>Szkoły podstawowe</c:v>
                </c:pt>
                <c:pt idx="1">
                  <c:v>Dostawcy</c:v>
                </c:pt>
                <c:pt idx="2">
                  <c:v>Zakłady mlecz</c:v>
                </c:pt>
                <c:pt idx="3">
                  <c:v>Firmy handlowe</c:v>
                </c:pt>
              </c:strCache>
            </c:strRef>
          </c:cat>
          <c:val>
            <c:numRef>
              <c:f>Wydatki!$J$34:$J$37</c:f>
            </c:numRef>
          </c:val>
        </c:ser>
        <c:ser>
          <c:idx val="9"/>
          <c:order val="8"/>
          <c:explosion val="12"/>
          <c:dLbls>
            <c:numFmt formatCode="0%" sourceLinked="0"/>
            <c:spPr>
              <a:noFill/>
              <a:ln w="73848">
                <a:noFill/>
              </a:ln>
            </c:spPr>
            <c:txPr>
              <a:bodyPr/>
              <a:lstStyle/>
              <a:p>
                <a:pPr>
                  <a:defRPr sz="167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Wydatki!$B$34:$B$37</c:f>
              <c:strCache>
                <c:ptCount val="4"/>
                <c:pt idx="0">
                  <c:v>Szkoły podstawowe</c:v>
                </c:pt>
                <c:pt idx="1">
                  <c:v>Dostawcy</c:v>
                </c:pt>
                <c:pt idx="2">
                  <c:v>Zakłady mlecz</c:v>
                </c:pt>
                <c:pt idx="3">
                  <c:v>Firmy handlowe</c:v>
                </c:pt>
              </c:strCache>
            </c:strRef>
          </c:cat>
          <c:val>
            <c:numRef>
              <c:f>Wydatki!$K$34:$K$37</c:f>
            </c:numRef>
          </c:val>
        </c:ser>
        <c:ser>
          <c:idx val="10"/>
          <c:order val="9"/>
          <c:explosion val="12"/>
          <c:dLbls>
            <c:numFmt formatCode="0%" sourceLinked="0"/>
            <c:spPr>
              <a:noFill/>
              <a:ln w="73848">
                <a:noFill/>
              </a:ln>
            </c:spPr>
            <c:txPr>
              <a:bodyPr/>
              <a:lstStyle/>
              <a:p>
                <a:pPr>
                  <a:defRPr sz="167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Wydatki!$B$34:$B$37</c:f>
              <c:strCache>
                <c:ptCount val="4"/>
                <c:pt idx="0">
                  <c:v>Szkoły podstawowe</c:v>
                </c:pt>
                <c:pt idx="1">
                  <c:v>Dostawcy</c:v>
                </c:pt>
                <c:pt idx="2">
                  <c:v>Zakłady mlecz</c:v>
                </c:pt>
                <c:pt idx="3">
                  <c:v>Firmy handlowe</c:v>
                </c:pt>
              </c:strCache>
            </c:strRef>
          </c:cat>
          <c:val>
            <c:numRef>
              <c:f>Wydatki!$L$34:$L$37</c:f>
            </c:numRef>
          </c:val>
        </c:ser>
        <c:ser>
          <c:idx val="11"/>
          <c:order val="10"/>
          <c:explosion val="12"/>
          <c:dLbls>
            <c:numFmt formatCode="0%" sourceLinked="0"/>
            <c:spPr>
              <a:noFill/>
              <a:ln w="73848">
                <a:noFill/>
              </a:ln>
            </c:spPr>
            <c:txPr>
              <a:bodyPr/>
              <a:lstStyle/>
              <a:p>
                <a:pPr>
                  <a:defRPr sz="167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Wydatki!$B$34:$B$37</c:f>
              <c:strCache>
                <c:ptCount val="4"/>
                <c:pt idx="0">
                  <c:v>Szkoły podstawowe</c:v>
                </c:pt>
                <c:pt idx="1">
                  <c:v>Dostawcy</c:v>
                </c:pt>
                <c:pt idx="2">
                  <c:v>Zakłady mlecz</c:v>
                </c:pt>
                <c:pt idx="3">
                  <c:v>Firmy handlowe</c:v>
                </c:pt>
              </c:strCache>
            </c:strRef>
          </c:cat>
          <c:val>
            <c:numRef>
              <c:f>Wydatki!$M$34:$M$37</c:f>
            </c:numRef>
          </c:val>
        </c:ser>
        <c:ser>
          <c:idx val="12"/>
          <c:order val="11"/>
          <c:explosion val="12"/>
          <c:dLbls>
            <c:numFmt formatCode="0%" sourceLinked="0"/>
            <c:spPr>
              <a:noFill/>
              <a:ln w="73848">
                <a:noFill/>
              </a:ln>
            </c:spPr>
            <c:txPr>
              <a:bodyPr/>
              <a:lstStyle/>
              <a:p>
                <a:pPr>
                  <a:defRPr sz="167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Wydatki!$B$34:$B$37</c:f>
              <c:strCache>
                <c:ptCount val="4"/>
                <c:pt idx="0">
                  <c:v>Szkoły podstawowe</c:v>
                </c:pt>
                <c:pt idx="1">
                  <c:v>Dostawcy</c:v>
                </c:pt>
                <c:pt idx="2">
                  <c:v>Zakłady mlecz</c:v>
                </c:pt>
                <c:pt idx="3">
                  <c:v>Firmy handlowe</c:v>
                </c:pt>
              </c:strCache>
            </c:strRef>
          </c:cat>
          <c:val>
            <c:numRef>
              <c:f>Wydatki!$N$34:$N$37</c:f>
            </c:numRef>
          </c:val>
        </c:ser>
        <c:ser>
          <c:idx val="13"/>
          <c:order val="12"/>
          <c:explosion val="12"/>
          <c:dLbls>
            <c:numFmt formatCode="0%" sourceLinked="0"/>
            <c:spPr>
              <a:noFill/>
              <a:ln w="73848">
                <a:noFill/>
              </a:ln>
            </c:spPr>
            <c:txPr>
              <a:bodyPr/>
              <a:lstStyle/>
              <a:p>
                <a:pPr>
                  <a:defRPr sz="167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Wydatki!$B$34:$B$37</c:f>
              <c:strCache>
                <c:ptCount val="4"/>
                <c:pt idx="0">
                  <c:v>Szkoły podstawowe</c:v>
                </c:pt>
                <c:pt idx="1">
                  <c:v>Dostawcy</c:v>
                </c:pt>
                <c:pt idx="2">
                  <c:v>Zakłady mlecz</c:v>
                </c:pt>
                <c:pt idx="3">
                  <c:v>Firmy handlowe</c:v>
                </c:pt>
              </c:strCache>
            </c:strRef>
          </c:cat>
          <c:val>
            <c:numRef>
              <c:f>Wydatki!$O$34:$O$37</c:f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7384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7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FF9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Rok szkolny 2014/2015</c:v>
                </c:pt>
                <c:pt idx="1">
                  <c:v>Rok szkolny 2015/2016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110</c:v>
                </c:pt>
                <c:pt idx="1">
                  <c:v>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435200"/>
        <c:axId val="114436736"/>
        <c:axId val="0"/>
      </c:bar3DChart>
      <c:catAx>
        <c:axId val="11443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14436736"/>
        <c:crosses val="autoZero"/>
        <c:auto val="1"/>
        <c:lblAlgn val="ctr"/>
        <c:lblOffset val="100"/>
        <c:noMultiLvlLbl val="0"/>
      </c:catAx>
      <c:valAx>
        <c:axId val="11443673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443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Arkusz1!$A$2:$A$30</c:f>
              <c:strCache>
                <c:ptCount val="29"/>
                <c:pt idx="0">
                  <c:v>Powiat bolesławiecki</c:v>
                </c:pt>
                <c:pt idx="1">
                  <c:v>Powiat dzierżoniowski</c:v>
                </c:pt>
                <c:pt idx="2">
                  <c:v>Powiat głogowski</c:v>
                </c:pt>
                <c:pt idx="3">
                  <c:v>Powiat górowski</c:v>
                </c:pt>
                <c:pt idx="4">
                  <c:v>Powiat jaworski</c:v>
                </c:pt>
                <c:pt idx="5">
                  <c:v>Powiat jeleniogórski</c:v>
                </c:pt>
                <c:pt idx="6">
                  <c:v>Powiat kamiennogórski</c:v>
                </c:pt>
                <c:pt idx="7">
                  <c:v>Powiat kłodzki</c:v>
                </c:pt>
                <c:pt idx="8">
                  <c:v>Powiat legnicki</c:v>
                </c:pt>
                <c:pt idx="9">
                  <c:v>Powiat lubański</c:v>
                </c:pt>
                <c:pt idx="10">
                  <c:v>Powiat lubiński</c:v>
                </c:pt>
                <c:pt idx="11">
                  <c:v>Powiat lwówecki</c:v>
                </c:pt>
                <c:pt idx="12">
                  <c:v>Powiat m. Jelenia Góra</c:v>
                </c:pt>
                <c:pt idx="13">
                  <c:v>Powiat m. Legnica</c:v>
                </c:pt>
                <c:pt idx="14">
                  <c:v>Powiat m. Wrocław</c:v>
                </c:pt>
                <c:pt idx="15">
                  <c:v>Powiat milicki</c:v>
                </c:pt>
                <c:pt idx="16">
                  <c:v>Powiat oleśnicki</c:v>
                </c:pt>
                <c:pt idx="17">
                  <c:v>Powiat oławski</c:v>
                </c:pt>
                <c:pt idx="18">
                  <c:v>Powiat polkowicki</c:v>
                </c:pt>
                <c:pt idx="19">
                  <c:v>Powiat strzeliński</c:v>
                </c:pt>
                <c:pt idx="20">
                  <c:v>Powiat średzki</c:v>
                </c:pt>
                <c:pt idx="21">
                  <c:v>Powiat świdnicki</c:v>
                </c:pt>
                <c:pt idx="22">
                  <c:v>Powiat trzebnicki</c:v>
                </c:pt>
                <c:pt idx="23">
                  <c:v>Powiat wałbrzyski</c:v>
                </c:pt>
                <c:pt idx="24">
                  <c:v>Powiat wołowski</c:v>
                </c:pt>
                <c:pt idx="25">
                  <c:v>Powiat wrocławski</c:v>
                </c:pt>
                <c:pt idx="26">
                  <c:v>Powiat ząbkowicki</c:v>
                </c:pt>
                <c:pt idx="27">
                  <c:v>Powiat zgorzelecki</c:v>
                </c:pt>
                <c:pt idx="28">
                  <c:v>Powiat złotoryjski</c:v>
                </c:pt>
              </c:strCache>
            </c:strRef>
          </c:cat>
          <c:val>
            <c:numRef>
              <c:f>Arkusz1!$D$2:$D$30</c:f>
              <c:numCache>
                <c:formatCode>General</c:formatCode>
                <c:ptCount val="29"/>
                <c:pt idx="0">
                  <c:v>3430</c:v>
                </c:pt>
                <c:pt idx="1">
                  <c:v>3266</c:v>
                </c:pt>
                <c:pt idx="2">
                  <c:v>3800</c:v>
                </c:pt>
                <c:pt idx="3">
                  <c:v>1375</c:v>
                </c:pt>
                <c:pt idx="4">
                  <c:v>1683</c:v>
                </c:pt>
                <c:pt idx="5">
                  <c:v>2038</c:v>
                </c:pt>
                <c:pt idx="6">
                  <c:v>1605</c:v>
                </c:pt>
                <c:pt idx="7">
                  <c:v>5533</c:v>
                </c:pt>
                <c:pt idx="8">
                  <c:v>1779</c:v>
                </c:pt>
                <c:pt idx="9">
                  <c:v>1616</c:v>
                </c:pt>
                <c:pt idx="10">
                  <c:v>4142</c:v>
                </c:pt>
                <c:pt idx="11">
                  <c:v>1583</c:v>
                </c:pt>
                <c:pt idx="12">
                  <c:v>2676</c:v>
                </c:pt>
                <c:pt idx="13">
                  <c:v>3754</c:v>
                </c:pt>
                <c:pt idx="14">
                  <c:v>19902</c:v>
                </c:pt>
                <c:pt idx="15">
                  <c:v>1741</c:v>
                </c:pt>
                <c:pt idx="16">
                  <c:v>4706</c:v>
                </c:pt>
                <c:pt idx="17">
                  <c:v>3509</c:v>
                </c:pt>
                <c:pt idx="18">
                  <c:v>2758</c:v>
                </c:pt>
                <c:pt idx="19">
                  <c:v>1308</c:v>
                </c:pt>
                <c:pt idx="20">
                  <c:v>1912</c:v>
                </c:pt>
                <c:pt idx="21">
                  <c:v>6124</c:v>
                </c:pt>
                <c:pt idx="22">
                  <c:v>3731</c:v>
                </c:pt>
                <c:pt idx="23">
                  <c:v>5972</c:v>
                </c:pt>
                <c:pt idx="24">
                  <c:v>1914</c:v>
                </c:pt>
                <c:pt idx="25">
                  <c:v>6952</c:v>
                </c:pt>
                <c:pt idx="26">
                  <c:v>2204</c:v>
                </c:pt>
                <c:pt idx="27">
                  <c:v>3563</c:v>
                </c:pt>
                <c:pt idx="28">
                  <c:v>1803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654720"/>
        <c:axId val="62664704"/>
        <c:axId val="0"/>
      </c:bar3DChart>
      <c:catAx>
        <c:axId val="62654720"/>
        <c:scaling>
          <c:orientation val="minMax"/>
        </c:scaling>
        <c:delete val="0"/>
        <c:axPos val="b"/>
        <c:majorTickMark val="out"/>
        <c:minorTickMark val="none"/>
        <c:tickLblPos val="nextTo"/>
        <c:crossAx val="62664704"/>
        <c:crosses val="autoZero"/>
        <c:auto val="1"/>
        <c:lblAlgn val="ctr"/>
        <c:lblOffset val="100"/>
        <c:noMultiLvlLbl val="0"/>
      </c:catAx>
      <c:valAx>
        <c:axId val="6266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654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Udział szkół w programie Owoce i warzywa w szkole w II semestrze roku szkolnego 2015/2016</a:t>
            </a:r>
          </a:p>
        </c:rich>
      </c:tx>
      <c:layout>
        <c:manualLayout>
          <c:xMode val="edge"/>
          <c:yMode val="edge"/>
          <c:x val="0.13379934061092033"/>
          <c:y val="2.3575608004298625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254774861412274E-2"/>
          <c:y val="0.13183202463972885"/>
          <c:w val="0.86466653627838796"/>
          <c:h val="0.68313510050974158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Arkusz1!$A$2:$A$30</c:f>
              <c:strCache>
                <c:ptCount val="29"/>
                <c:pt idx="0">
                  <c:v>Powiat bolesławiecki</c:v>
                </c:pt>
                <c:pt idx="1">
                  <c:v>Powiat dzierżoniowski</c:v>
                </c:pt>
                <c:pt idx="2">
                  <c:v>Powiat głogowski</c:v>
                </c:pt>
                <c:pt idx="3">
                  <c:v>Powiat górowski</c:v>
                </c:pt>
                <c:pt idx="4">
                  <c:v>Powiat jaworski</c:v>
                </c:pt>
                <c:pt idx="5">
                  <c:v>Powiat jeleniogórski</c:v>
                </c:pt>
                <c:pt idx="6">
                  <c:v>Powiat kamiennogórski</c:v>
                </c:pt>
                <c:pt idx="7">
                  <c:v>Powiat kłodzki</c:v>
                </c:pt>
                <c:pt idx="8">
                  <c:v>Powiat legnicki</c:v>
                </c:pt>
                <c:pt idx="9">
                  <c:v>Powiat lubański</c:v>
                </c:pt>
                <c:pt idx="10">
                  <c:v>Powiat lubiński</c:v>
                </c:pt>
                <c:pt idx="11">
                  <c:v>Powiat lwówecki</c:v>
                </c:pt>
                <c:pt idx="12">
                  <c:v>Powiat m. Jelenia Góra</c:v>
                </c:pt>
                <c:pt idx="13">
                  <c:v>Powiat m. Legnica</c:v>
                </c:pt>
                <c:pt idx="14">
                  <c:v>Powiat m. Wrocław</c:v>
                </c:pt>
                <c:pt idx="15">
                  <c:v>Powiat milicki</c:v>
                </c:pt>
                <c:pt idx="16">
                  <c:v>Powiat oleśnicki</c:v>
                </c:pt>
                <c:pt idx="17">
                  <c:v>Powiat oławski</c:v>
                </c:pt>
                <c:pt idx="18">
                  <c:v>Powiat polkowicki</c:v>
                </c:pt>
                <c:pt idx="19">
                  <c:v>Powiat strzeliński</c:v>
                </c:pt>
                <c:pt idx="20">
                  <c:v>Powiat średzki</c:v>
                </c:pt>
                <c:pt idx="21">
                  <c:v>Powiat świdnicki</c:v>
                </c:pt>
                <c:pt idx="22">
                  <c:v>Powiat trzebnicki</c:v>
                </c:pt>
                <c:pt idx="23">
                  <c:v>Powiat wałbrzyski</c:v>
                </c:pt>
                <c:pt idx="24">
                  <c:v>Powiat wołowski</c:v>
                </c:pt>
                <c:pt idx="25">
                  <c:v>Powiat wrocławski</c:v>
                </c:pt>
                <c:pt idx="26">
                  <c:v>Powiat ząbkowicki</c:v>
                </c:pt>
                <c:pt idx="27">
                  <c:v>Powiat zgorzelecki</c:v>
                </c:pt>
                <c:pt idx="28">
                  <c:v>Powiat złotoryjski</c:v>
                </c:pt>
              </c:strCache>
            </c:strRef>
          </c:cat>
          <c:val>
            <c:numRef>
              <c:f>Arkusz1!$E$2:$E$30</c:f>
              <c:numCache>
                <c:formatCode>0.0</c:formatCode>
                <c:ptCount val="29"/>
                <c:pt idx="0">
                  <c:v>88.888888888888886</c:v>
                </c:pt>
                <c:pt idx="1">
                  <c:v>92.307692307692307</c:v>
                </c:pt>
                <c:pt idx="2">
                  <c:v>90.476190476190482</c:v>
                </c:pt>
                <c:pt idx="3">
                  <c:v>86.666666666666671</c:v>
                </c:pt>
                <c:pt idx="4">
                  <c:v>63.157894736842103</c:v>
                </c:pt>
                <c:pt idx="5">
                  <c:v>83.333333333333343</c:v>
                </c:pt>
                <c:pt idx="6">
                  <c:v>90.909090909090907</c:v>
                </c:pt>
                <c:pt idx="7">
                  <c:v>87.719298245614027</c:v>
                </c:pt>
                <c:pt idx="8">
                  <c:v>75</c:v>
                </c:pt>
                <c:pt idx="9">
                  <c:v>90.476190476190482</c:v>
                </c:pt>
                <c:pt idx="10">
                  <c:v>91.666666666666657</c:v>
                </c:pt>
                <c:pt idx="11">
                  <c:v>73.91304347826086</c:v>
                </c:pt>
                <c:pt idx="12">
                  <c:v>92.307692307692307</c:v>
                </c:pt>
                <c:pt idx="13">
                  <c:v>82.35294117647058</c:v>
                </c:pt>
                <c:pt idx="14">
                  <c:v>70.940170940170944</c:v>
                </c:pt>
                <c:pt idx="15">
                  <c:v>85.714285714285708</c:v>
                </c:pt>
                <c:pt idx="16">
                  <c:v>91.891891891891902</c:v>
                </c:pt>
                <c:pt idx="17">
                  <c:v>91.304347826086953</c:v>
                </c:pt>
                <c:pt idx="18">
                  <c:v>100</c:v>
                </c:pt>
                <c:pt idx="19">
                  <c:v>80</c:v>
                </c:pt>
                <c:pt idx="20">
                  <c:v>85.714285714285708</c:v>
                </c:pt>
                <c:pt idx="21">
                  <c:v>91.666666666666657</c:v>
                </c:pt>
                <c:pt idx="22">
                  <c:v>89.65517241379311</c:v>
                </c:pt>
                <c:pt idx="23">
                  <c:v>84.615384615384613</c:v>
                </c:pt>
                <c:pt idx="24">
                  <c:v>80.952380952380949</c:v>
                </c:pt>
                <c:pt idx="25">
                  <c:v>85.416666666666657</c:v>
                </c:pt>
                <c:pt idx="26">
                  <c:v>86.36363636363636</c:v>
                </c:pt>
                <c:pt idx="27">
                  <c:v>92</c:v>
                </c:pt>
                <c:pt idx="28">
                  <c:v>80.952380952380949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715776"/>
        <c:axId val="62717312"/>
        <c:axId val="0"/>
      </c:bar3DChart>
      <c:catAx>
        <c:axId val="62715776"/>
        <c:scaling>
          <c:orientation val="minMax"/>
        </c:scaling>
        <c:delete val="0"/>
        <c:axPos val="b"/>
        <c:majorTickMark val="out"/>
        <c:minorTickMark val="none"/>
        <c:tickLblPos val="nextTo"/>
        <c:crossAx val="62717312"/>
        <c:crosses val="autoZero"/>
        <c:auto val="1"/>
        <c:lblAlgn val="ctr"/>
        <c:lblOffset val="100"/>
        <c:noMultiLvlLbl val="0"/>
      </c:catAx>
      <c:valAx>
        <c:axId val="627173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2715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200" b="0"/>
            </a:lvl1pPr>
          </a:lstStyle>
          <a:p>
            <a:endParaRPr lang="pl-PL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200" b="0"/>
            </a:lvl1pPr>
          </a:lstStyle>
          <a:p>
            <a:endParaRPr lang="pl-PL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5" tIns="45848" rIns="91695" bIns="45848" numCol="1" anchor="b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200" b="0"/>
            </a:lvl1pPr>
          </a:lstStyle>
          <a:p>
            <a:endParaRPr lang="pl-PL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5" tIns="45848" rIns="91695" bIns="45848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200" b="0"/>
            </a:lvl1pPr>
          </a:lstStyle>
          <a:p>
            <a:fld id="{278FEF6C-B8D9-4A32-B7DA-5539B25315A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738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endParaRPr lang="pl-PL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endParaRPr lang="pl-PL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endParaRPr lang="pl-PL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fld id="{E6B62BA1-D216-4683-8D54-2E731EAEBF9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916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FE73D-0090-4DF5-8B6D-9DB50B70A784}" type="slidenum">
              <a:rPr lang="pl-PL"/>
              <a:pPr/>
              <a:t>1</a:t>
            </a:fld>
            <a:endParaRPr lang="pl-PL"/>
          </a:p>
        </p:txBody>
      </p:sp>
      <p:sp>
        <p:nvSpPr>
          <p:cNvPr id="76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2525" cy="3722687"/>
          </a:xfrm>
          <a:ln/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467225"/>
          </a:xfrm>
        </p:spPr>
        <p:txBody>
          <a:bodyPr lIns="91944" tIns="45974" rIns="91944" bIns="45974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F3AF7-D21E-461D-BC2D-F0F466D3335B}" type="slidenum">
              <a:rPr lang="pl-PL"/>
              <a:pPr/>
              <a:t>2</a:t>
            </a:fld>
            <a:endParaRPr lang="pl-PL"/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2525" cy="3722687"/>
          </a:xfrm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467225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822F6-1A96-4701-81F6-B89E3AD70D6B}" type="slidenum">
              <a:rPr lang="pl-PL"/>
              <a:pPr/>
              <a:t>3</a:t>
            </a:fld>
            <a:endParaRPr lang="pl-PL"/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2525" cy="3722687"/>
          </a:xfrm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467225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57078-F112-490B-B80F-5465B59F3BBF}" type="slidenum">
              <a:rPr lang="pl-PL"/>
              <a:pPr/>
              <a:t>4</a:t>
            </a:fld>
            <a:endParaRPr lang="pl-PL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2525" cy="3722687"/>
          </a:xfrm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467225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EADB2-FFE4-4164-BAF0-E1D1A9C3A2DF}" type="slidenum">
              <a:rPr lang="pl-PL"/>
              <a:pPr/>
              <a:t>5</a:t>
            </a:fld>
            <a:endParaRPr lang="pl-PL"/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2525" cy="3722687"/>
          </a:xfrm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467225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6CF04-E39F-444D-A267-086D52F64F39}" type="slidenum">
              <a:rPr lang="pl-PL"/>
              <a:pPr/>
              <a:t>7</a:t>
            </a:fld>
            <a:endParaRPr lang="pl-PL"/>
          </a:p>
        </p:txBody>
      </p:sp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2525" cy="3722687"/>
          </a:xfrm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467225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FDCC7-DA51-4388-9926-2A72598E1013}" type="slidenum">
              <a:rPr lang="pl-PL"/>
              <a:pPr/>
              <a:t>22</a:t>
            </a:fld>
            <a:endParaRPr lang="pl-PL"/>
          </a:p>
        </p:txBody>
      </p:sp>
      <p:sp>
        <p:nvSpPr>
          <p:cNvPr id="114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2525" cy="3722687"/>
          </a:xfrm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4875"/>
            <a:ext cx="5432425" cy="4467225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500"/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8F6FE35-17EC-4940-9D01-496AC43B6B53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4720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720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ADBB58-518B-419B-8023-7970C6ADC902}" type="slidenum">
              <a:rPr lang="pl-PL"/>
              <a:pPr/>
              <a:t>‹#›</a:t>
            </a:fld>
            <a:endParaRPr lang="pl-PL"/>
          </a:p>
        </p:txBody>
      </p:sp>
      <p:pic>
        <p:nvPicPr>
          <p:cNvPr id="472085" name="Picture 21" descr="dol"/>
          <p:cNvPicPr>
            <a:picLocks noChangeAspect="1" noChangeArrowheads="1"/>
          </p:cNvPicPr>
          <p:nvPr userDrawn="1"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7138"/>
            <a:ext cx="8964612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092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8913"/>
            <a:ext cx="161607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94" name="Picture 30"/>
          <p:cNvPicPr>
            <a:picLocks noChangeAspect="1" noChangeArrowheads="1"/>
          </p:cNvPicPr>
          <p:nvPr userDrawn="1"/>
        </p:nvPicPr>
        <p:blipFill>
          <a:blip r:embed="rId4">
            <a:lum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49275"/>
            <a:ext cx="1214438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D8C55-AA56-40DD-94F8-56C78CB6D4CC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3CBF3-A6E1-4CBF-A03D-080F9C3512D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7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1FC3C-5BF4-4291-A10B-E71D0AC345B0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9ED6-A118-40E2-AA67-56075C52374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74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500"/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  <p:sp>
        <p:nvSpPr>
          <p:cNvPr id="10045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EB6F3B2-C2A3-4B35-A03E-E13D913CDDDA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10045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10045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4B2CBC-EABD-4265-9B50-D8A3660FF2B6}" type="slidenum">
              <a:rPr lang="pl-PL"/>
              <a:pPr/>
              <a:t>‹#›</a:t>
            </a:fld>
            <a:endParaRPr lang="pl-PL"/>
          </a:p>
        </p:txBody>
      </p:sp>
      <p:pic>
        <p:nvPicPr>
          <p:cNvPr id="1004551" name="Picture 7" descr="dol"/>
          <p:cNvPicPr>
            <a:picLocks noChangeAspect="1" noChangeArrowheads="1"/>
          </p:cNvPicPr>
          <p:nvPr userDrawn="1"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7138"/>
            <a:ext cx="8964612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4552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8913"/>
            <a:ext cx="161607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4553" name="Picture 9"/>
          <p:cNvPicPr>
            <a:picLocks noChangeAspect="1" noChangeArrowheads="1"/>
          </p:cNvPicPr>
          <p:nvPr userDrawn="1"/>
        </p:nvPicPr>
        <p:blipFill>
          <a:blip r:embed="rId4">
            <a:lum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49275"/>
            <a:ext cx="1214438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CC5EDB-93C4-458D-8E7E-69EE718238D1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63899-7C8A-4AB6-86ED-264A6EDE982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0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364ABB-F4C3-41BD-B4E1-70629FDBFB55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CA048-5FEE-4F82-8245-F72D748B8A8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86288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4F9AE9-DAD8-471A-863A-540BB07CAE36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A9E9-2E73-49D6-B516-B203FE78ED0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0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C9DA60-F5CA-4B5D-A918-B7A7F8098BB3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9BCB-A9E4-4248-A78D-8E53B25E903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79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929143-048E-4A4F-9F16-6BF16A37EB9A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6E329-5AA0-4917-9EAE-05D83C1FFE7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2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80133-A6E1-4CE7-8B23-06A4FAF2A7EF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F54BC-7E60-4754-8E93-F7C034C9FAC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72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C1DCB-4782-4F43-8DAA-56DD33F7FA82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E3A07-39E1-478E-82A1-D420A59F62F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18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346D74-0A7F-45D8-B590-F91CD5A460D9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FC9D6-0680-47DC-B645-F87F639D9AA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1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0CD5D-4C86-4441-A2DD-103277765B24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7E48D-A63C-4FB9-AB91-74E10E75E8B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6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C9EFE8-1CA5-42D6-BD39-F20D22A64273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E0DAB-E0F9-4E8D-A539-34772F0794EB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1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58013" y="0"/>
            <a:ext cx="2185987" cy="61261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95288" y="0"/>
            <a:ext cx="6410325" cy="61261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C49EA-A9B9-451F-BB5E-6753137D6100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224B1-D573-4B29-B9DF-90F7CFA1C54B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1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395288" y="0"/>
            <a:ext cx="8748712" cy="61261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51B9F9-59D2-4926-8FC6-5768DC19605F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D21BE0-F483-46A7-A9C0-EE7C14A55B6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2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500"/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  <p:sp>
        <p:nvSpPr>
          <p:cNvPr id="1008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fld id="{E12126AE-B520-495F-A947-F9777719E935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1008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endParaRPr lang="pl-PL"/>
          </a:p>
        </p:txBody>
      </p:sp>
      <p:sp>
        <p:nvSpPr>
          <p:cNvPr id="1008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D66E98D4-AD68-4FA4-9C0E-0C57421F0998}" type="slidenum">
              <a:rPr lang="pl-PL"/>
              <a:pPr/>
              <a:t>‹#›</a:t>
            </a:fld>
            <a:endParaRPr lang="pl-PL"/>
          </a:p>
        </p:txBody>
      </p:sp>
      <p:pic>
        <p:nvPicPr>
          <p:cNvPr id="1008647" name="Picture 7" descr="dol"/>
          <p:cNvPicPr>
            <a:picLocks noChangeAspect="1" noChangeArrowheads="1"/>
          </p:cNvPicPr>
          <p:nvPr userDrawn="1"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7138"/>
            <a:ext cx="8964612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8648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8913"/>
            <a:ext cx="161607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9" name="Picture 9"/>
          <p:cNvPicPr>
            <a:picLocks noChangeAspect="1" noChangeArrowheads="1"/>
          </p:cNvPicPr>
          <p:nvPr userDrawn="1"/>
        </p:nvPicPr>
        <p:blipFill>
          <a:blip r:embed="rId4">
            <a:lum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49275"/>
            <a:ext cx="1214438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9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02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86288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9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1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C8FDF-C5AF-4500-97B5-807D0625DB3E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EBE3D-18F1-4727-96FD-A1FFBBB66A6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1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0554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047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2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58013" y="0"/>
            <a:ext cx="2185987" cy="61261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95288" y="0"/>
            <a:ext cx="6410325" cy="61261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26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395288" y="0"/>
            <a:ext cx="8748712" cy="61261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8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ytuł, 2 elementy zawartości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105251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288" y="1341438"/>
            <a:ext cx="4038600" cy="23161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395288" y="3810000"/>
            <a:ext cx="4038600" cy="23161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586288" y="1341438"/>
            <a:ext cx="4038600" cy="4784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2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D7C20F-3405-401B-A589-06635093FE77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4257C-ECB4-45CE-A860-6A8050C5989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5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DAE5F-6C2C-4F3B-B98D-EFE1536EAA89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00654-6E9B-45E2-A726-4FDAA02338E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0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06574-41D7-4803-AD39-30225D3D03F4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64371-BA75-43CB-9783-6E6BCD4FDB0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6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3558CD-C598-491B-B1A8-B857071D589C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C69EA-CCB3-478B-B224-85B9110BA24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06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9CD09-9C7A-4589-B107-C561A70CCC0B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3D0EA-FAC2-450D-A3ED-85B89E36BE2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8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6BF23-68FA-4B38-B35B-062C779136A0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2B39B-5EB3-4038-B8AA-5A913885798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638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FFCC">
                <a:gamma/>
                <a:tint val="0"/>
                <a:invGamma/>
              </a:srgbClr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8388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fld id="{6536E2A2-04D4-4218-B16F-71EDDF627B8F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endParaRPr lang="pl-PL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D0A40A21-4A28-4537-9EDA-8167F1E5C2B5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59401" name="AutoShape 9"/>
          <p:cNvSpPr>
            <a:spLocks noChangeArrowheads="1"/>
          </p:cNvSpPr>
          <p:nvPr userDrawn="1"/>
        </p:nvSpPr>
        <p:spPr bwMode="auto">
          <a:xfrm>
            <a:off x="0" y="6308725"/>
            <a:ext cx="8820150" cy="57150"/>
          </a:xfrm>
          <a:prstGeom prst="flowChartProcess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9403" name="AutoShape 11"/>
          <p:cNvSpPr>
            <a:spLocks noChangeArrowheads="1"/>
          </p:cNvSpPr>
          <p:nvPr userDrawn="1"/>
        </p:nvSpPr>
        <p:spPr bwMode="auto">
          <a:xfrm>
            <a:off x="0" y="6453188"/>
            <a:ext cx="8243888" cy="42862"/>
          </a:xfrm>
          <a:prstGeom prst="flowChartProcess">
            <a:avLst/>
          </a:prstGeom>
          <a:solidFill>
            <a:srgbClr val="99CC00">
              <a:alpha val="5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59415" name="Picture 2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9863"/>
            <a:ext cx="93345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7" name="Picture 25"/>
          <p:cNvPicPr>
            <a:picLocks noChangeAspect="1" noChangeArrowheads="1"/>
          </p:cNvPicPr>
          <p:nvPr userDrawn="1"/>
        </p:nvPicPr>
        <p:blipFill>
          <a:blip r:embed="rId1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892800"/>
            <a:ext cx="15843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FFCC">
                <a:gamma/>
                <a:tint val="0"/>
                <a:invGamma/>
              </a:srgbClr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8388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41438"/>
            <a:ext cx="82296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03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fld id="{5EF7E714-7B1C-4573-9D84-5B0FF33F052E}" type="datetime1">
              <a:rPr lang="pl-PL"/>
              <a:pPr/>
              <a:t>2016-03-30</a:t>
            </a:fld>
            <a:endParaRPr lang="pl-PL"/>
          </a:p>
        </p:txBody>
      </p:sp>
      <p:sp>
        <p:nvSpPr>
          <p:cNvPr id="1003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endParaRPr lang="pl-PL"/>
          </a:p>
        </p:txBody>
      </p:sp>
      <p:sp>
        <p:nvSpPr>
          <p:cNvPr id="1003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1DCE975B-FE25-4835-912F-3CDF86DA7143}" type="slidenum">
              <a:rPr lang="pl-PL"/>
              <a:pPr/>
              <a:t>‹#›</a:t>
            </a:fld>
            <a:endParaRPr lang="pl-PL"/>
          </a:p>
        </p:txBody>
      </p:sp>
      <p:pic>
        <p:nvPicPr>
          <p:cNvPr id="1003527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93345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28" name="AutoShape 7"/>
          <p:cNvSpPr>
            <a:spLocks noChangeArrowheads="1"/>
          </p:cNvSpPr>
          <p:nvPr userDrawn="1"/>
        </p:nvSpPr>
        <p:spPr bwMode="auto">
          <a:xfrm>
            <a:off x="179388" y="6308725"/>
            <a:ext cx="8713787" cy="73025"/>
          </a:xfrm>
          <a:prstGeom prst="flowChartProcess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pl-PL" b="0">
              <a:solidFill>
                <a:srgbClr val="000000"/>
              </a:solidFill>
            </a:endParaRPr>
          </a:p>
        </p:txBody>
      </p:sp>
      <p:sp>
        <p:nvSpPr>
          <p:cNvPr id="1003529" name="AutoShape 8"/>
          <p:cNvSpPr>
            <a:spLocks noChangeArrowheads="1"/>
          </p:cNvSpPr>
          <p:nvPr userDrawn="1"/>
        </p:nvSpPr>
        <p:spPr bwMode="auto">
          <a:xfrm>
            <a:off x="0" y="6453188"/>
            <a:ext cx="8172450" cy="53975"/>
          </a:xfrm>
          <a:prstGeom prst="flowChartProcess">
            <a:avLst/>
          </a:prstGeom>
          <a:solidFill>
            <a:srgbClr val="339966">
              <a:alpha val="5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pl-PL" b="0">
              <a:solidFill>
                <a:srgbClr val="000000"/>
              </a:solidFill>
            </a:endParaRPr>
          </a:p>
        </p:txBody>
      </p:sp>
      <p:pic>
        <p:nvPicPr>
          <p:cNvPr id="1003530" name="Picture 10" descr="fun-fruit-recipe-ideas-for-kids-vide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34088"/>
            <a:ext cx="936625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FFCC">
                <a:gamma/>
                <a:tint val="0"/>
                <a:invGamma/>
              </a:srgbClr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8388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41438"/>
            <a:ext cx="82296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pic>
        <p:nvPicPr>
          <p:cNvPr id="1007620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93345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7621" name="AutoShape 7"/>
          <p:cNvSpPr>
            <a:spLocks noChangeArrowheads="1"/>
          </p:cNvSpPr>
          <p:nvPr userDrawn="1"/>
        </p:nvSpPr>
        <p:spPr bwMode="auto">
          <a:xfrm>
            <a:off x="179388" y="6308725"/>
            <a:ext cx="8713787" cy="73025"/>
          </a:xfrm>
          <a:prstGeom prst="flowChartProcess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pl-PL" b="0">
              <a:solidFill>
                <a:srgbClr val="000000"/>
              </a:solidFill>
            </a:endParaRPr>
          </a:p>
        </p:txBody>
      </p:sp>
      <p:sp>
        <p:nvSpPr>
          <p:cNvPr id="1007622" name="AutoShape 8"/>
          <p:cNvSpPr>
            <a:spLocks noChangeArrowheads="1"/>
          </p:cNvSpPr>
          <p:nvPr userDrawn="1"/>
        </p:nvSpPr>
        <p:spPr bwMode="auto">
          <a:xfrm>
            <a:off x="0" y="6453188"/>
            <a:ext cx="8172450" cy="53975"/>
          </a:xfrm>
          <a:prstGeom prst="flowChartProcess">
            <a:avLst/>
          </a:prstGeom>
          <a:solidFill>
            <a:srgbClr val="339966">
              <a:alpha val="5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pl-PL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66" r:id="rId12"/>
    <p:sldLayoutId id="2147483767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600" b="1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916113"/>
            <a:ext cx="8210550" cy="2233612"/>
          </a:xfrm>
        </p:spPr>
        <p:txBody>
          <a:bodyPr/>
          <a:lstStyle/>
          <a:p>
            <a:r>
              <a:rPr lang="pl-PL" sz="4400" dirty="0">
                <a:effectLst/>
              </a:rPr>
              <a:t>Realizacja </a:t>
            </a:r>
            <a:r>
              <a:rPr lang="pl-PL" sz="4400" dirty="0" smtClean="0">
                <a:effectLst/>
              </a:rPr>
              <a:t>programu </a:t>
            </a:r>
            <a:r>
              <a:rPr lang="pl-PL" sz="4400" dirty="0">
                <a:effectLst/>
              </a:rPr>
              <a:t/>
            </a:r>
            <a:br>
              <a:rPr lang="pl-PL" sz="4400" dirty="0">
                <a:effectLst/>
              </a:rPr>
            </a:br>
            <a:r>
              <a:rPr lang="pl-PL" sz="4400" dirty="0">
                <a:effectLst/>
              </a:rPr>
              <a:t>owoce w </a:t>
            </a:r>
            <a:r>
              <a:rPr lang="pl-PL" sz="4400" dirty="0" smtClean="0">
                <a:effectLst/>
              </a:rPr>
              <a:t>szkole</a:t>
            </a:r>
            <a:endParaRPr lang="pl-PL" dirty="0"/>
          </a:p>
        </p:txBody>
      </p:sp>
      <p:sp>
        <p:nvSpPr>
          <p:cNvPr id="2622469" name="Rectangle 5"/>
          <p:cNvSpPr>
            <a:spLocks noChangeArrowheads="1"/>
          </p:cNvSpPr>
          <p:nvPr/>
        </p:nvSpPr>
        <p:spPr bwMode="auto">
          <a:xfrm>
            <a:off x="2051050" y="4365625"/>
            <a:ext cx="5184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l-PL" dirty="0" smtClean="0">
                <a:solidFill>
                  <a:srgbClr val="006600"/>
                </a:solidFill>
                <a:latin typeface="Calibri" pitchFamily="34" charset="0"/>
              </a:rPr>
              <a:t>Oddział Terenowy</a:t>
            </a:r>
            <a:endParaRPr lang="pl-PL" dirty="0">
              <a:solidFill>
                <a:srgbClr val="006600"/>
              </a:solidFill>
              <a:latin typeface="Calibri" pitchFamily="34" charset="0"/>
            </a:endParaRPr>
          </a:p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pl-PL" dirty="0">
                <a:solidFill>
                  <a:srgbClr val="006600"/>
                </a:solidFill>
                <a:latin typeface="Calibri" pitchFamily="34" charset="0"/>
              </a:rPr>
              <a:t>Agencji Rynku Rolnego</a:t>
            </a:r>
          </a:p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pl-PL" dirty="0" smtClean="0">
                <a:solidFill>
                  <a:srgbClr val="006600"/>
                </a:solidFill>
                <a:latin typeface="Calibri" pitchFamily="34" charset="0"/>
              </a:rPr>
              <a:t>we Wrocławiu</a:t>
            </a:r>
            <a:endParaRPr lang="pl-PL" dirty="0">
              <a:solidFill>
                <a:srgbClr val="006600"/>
              </a:solidFill>
              <a:latin typeface="Calibri" pitchFamily="34" charset="0"/>
            </a:endParaRPr>
          </a:p>
          <a:p>
            <a:pPr>
              <a:lnSpc>
                <a:spcPct val="70000"/>
              </a:lnSpc>
              <a:spcBef>
                <a:spcPct val="30000"/>
              </a:spcBef>
            </a:pPr>
            <a:endParaRPr lang="pl-PL" dirty="0">
              <a:solidFill>
                <a:srgbClr val="820000"/>
              </a:solidFill>
              <a:latin typeface="Calibri" pitchFamily="34" charset="0"/>
            </a:endParaRPr>
          </a:p>
        </p:txBody>
      </p:sp>
      <p:pic>
        <p:nvPicPr>
          <p:cNvPr id="2622470" name="Picture 6" descr="FlagaUE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49275"/>
            <a:ext cx="1223962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624" y="0"/>
            <a:ext cx="7956376" cy="836712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000" dirty="0" smtClean="0"/>
              <a:t>Liczba dzieci uczestniczących w programie ,,Owoce i warzywa w szkole” w podziale na powiaty w II semestrze w roku szkolnego 2015/2016</a:t>
            </a:r>
          </a:p>
        </p:txBody>
      </p:sp>
      <p:sp>
        <p:nvSpPr>
          <p:cNvPr id="35844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A872D0-E36D-4896-AF1E-9C492377FFC4}" type="slidenum">
              <a:rPr lang="pl-PL" altLang="pl-PL" b="0" smtClean="0">
                <a:solidFill>
                  <a:schemeClr val="tx1"/>
                </a:solidFill>
              </a:rPr>
              <a:pPr eaLnBrk="1" hangingPunct="1"/>
              <a:t>10</a:t>
            </a:fld>
            <a:endParaRPr lang="pl-PL" altLang="pl-PL" b="0" smtClean="0">
              <a:solidFill>
                <a:schemeClr val="tx1"/>
              </a:solidFill>
            </a:endParaRPr>
          </a:p>
        </p:txBody>
      </p:sp>
      <p:sp>
        <p:nvSpPr>
          <p:cNvPr id="45062" name="AutoShape 4"/>
          <p:cNvSpPr>
            <a:spLocks noChangeArrowheads="1"/>
          </p:cNvSpPr>
          <p:nvPr/>
        </p:nvSpPr>
        <p:spPr bwMode="auto">
          <a:xfrm>
            <a:off x="1547664" y="2132856"/>
            <a:ext cx="1296987" cy="790575"/>
          </a:xfrm>
          <a:prstGeom prst="roundRect">
            <a:avLst>
              <a:gd name="adj" fmla="val 50000"/>
            </a:avLst>
          </a:prstGeom>
          <a:solidFill>
            <a:srgbClr val="00CC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l-PL" altLang="pl-PL" sz="1600" dirty="0">
                <a:solidFill>
                  <a:schemeClr val="bg1"/>
                </a:solidFill>
              </a:rPr>
              <a:t>Razem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l-PL" altLang="pl-PL" sz="1600" dirty="0" smtClean="0">
                <a:solidFill>
                  <a:schemeClr val="bg1"/>
                </a:solidFill>
              </a:rPr>
              <a:t>106379</a:t>
            </a:r>
            <a:endParaRPr lang="pl-PL" altLang="pl-PL" sz="1600" dirty="0">
              <a:solidFill>
                <a:schemeClr val="bg1"/>
              </a:solidFill>
            </a:endParaRPr>
          </a:p>
        </p:txBody>
      </p:sp>
      <p:pic>
        <p:nvPicPr>
          <p:cNvPr id="35848" name="Picture 14" descr="C:\Users\seba\Desktop\prezentacja X - LAT\ZDJĘCIA DO PREZENTACJI BASIA\jabłko na weosł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13144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Wykres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429650"/>
              </p:ext>
            </p:extLst>
          </p:nvPr>
        </p:nvGraphicFramePr>
        <p:xfrm>
          <a:off x="683568" y="779037"/>
          <a:ext cx="8617768" cy="607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48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66003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B52AC9-C8D4-4599-98AF-81D24FCCBEFD}" type="slidenum">
              <a:rPr lang="pl-PL" altLang="pl-PL" b="0" smtClean="0">
                <a:solidFill>
                  <a:schemeClr val="tx1"/>
                </a:solidFill>
              </a:rPr>
              <a:pPr eaLnBrk="1" hangingPunct="1"/>
              <a:t>11</a:t>
            </a:fld>
            <a:endParaRPr lang="pl-PL" altLang="pl-PL" b="0" smtClean="0">
              <a:solidFill>
                <a:schemeClr val="tx1"/>
              </a:solidFill>
            </a:endParaRPr>
          </a:p>
        </p:txBody>
      </p:sp>
      <p:pic>
        <p:nvPicPr>
          <p:cNvPr id="36874" name="Picture 14" descr="C:\Users\seba\Desktop\prezentacja X - LAT\ZDJĘCIA DO PREZENTACJI BASIA\jabłko na weosł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7943">
            <a:off x="1021427" y="-104062"/>
            <a:ext cx="13144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995936" y="9951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FF"/>
                </a:solidFill>
                <a:latin typeface="Calibri" pitchFamily="34" charset="0"/>
              </a:rPr>
              <a:t>Owoce i warzywa w II semestrze roku </a:t>
            </a:r>
            <a:r>
              <a:rPr lang="pl-PL" dirty="0" smtClean="0">
                <a:solidFill>
                  <a:srgbClr val="0000FF"/>
                </a:solidFill>
                <a:latin typeface="Calibri" pitchFamily="34" charset="0"/>
              </a:rPr>
              <a:t>2015/2016 spożywały dzieci </a:t>
            </a:r>
            <a:r>
              <a:rPr lang="pl-PL" dirty="0">
                <a:solidFill>
                  <a:srgbClr val="0000FF"/>
                </a:solidFill>
                <a:latin typeface="Calibri" pitchFamily="34" charset="0"/>
              </a:rPr>
              <a:t>z </a:t>
            </a:r>
            <a:r>
              <a:rPr lang="pl-PL" dirty="0" smtClean="0">
                <a:solidFill>
                  <a:srgbClr val="0000FF"/>
                </a:solidFill>
                <a:latin typeface="Calibri" pitchFamily="34" charset="0"/>
              </a:rPr>
              <a:t>84,4% </a:t>
            </a:r>
            <a:r>
              <a:rPr lang="pl-PL" dirty="0">
                <a:solidFill>
                  <a:srgbClr val="0000FF"/>
                </a:solidFill>
                <a:latin typeface="Calibri" pitchFamily="34" charset="0"/>
              </a:rPr>
              <a:t>szkół podstawowych.</a:t>
            </a:r>
            <a:endParaRPr lang="pl-PL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385706" y="0"/>
            <a:ext cx="1296987" cy="790575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l-PL" altLang="pl-PL" sz="1600" dirty="0">
                <a:solidFill>
                  <a:schemeClr val="bg1"/>
                </a:solidFill>
              </a:rPr>
              <a:t>Razem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l-PL" altLang="pl-PL" sz="1600" dirty="0" smtClean="0">
                <a:solidFill>
                  <a:schemeClr val="bg1"/>
                </a:solidFill>
              </a:rPr>
              <a:t>816</a:t>
            </a:r>
            <a:endParaRPr lang="pl-PL" altLang="pl-PL" sz="1600" dirty="0">
              <a:solidFill>
                <a:schemeClr val="bg1"/>
              </a:solidFill>
            </a:endParaRPr>
          </a:p>
        </p:txBody>
      </p:sp>
      <p:graphicFrame>
        <p:nvGraphicFramePr>
          <p:cNvPr id="11" name="Wykres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494181"/>
              </p:ext>
            </p:extLst>
          </p:nvPr>
        </p:nvGraphicFramePr>
        <p:xfrm>
          <a:off x="755577" y="966577"/>
          <a:ext cx="9000999" cy="592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16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420" y="2708900"/>
            <a:ext cx="8229600" cy="935402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Owoce i warzywa w szkole w roku szkolnym 2016/2017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3899-7C8A-4AB6-86ED-264A6EDE9821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11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540" y="116540"/>
            <a:ext cx="7561050" cy="64809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Strategia krajowa – rok szkolny 2016/2017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3899-7C8A-4AB6-86ED-264A6EDE9821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79390" y="1412720"/>
            <a:ext cx="8641200" cy="381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kern="0" dirty="0" smtClean="0">
                <a:solidFill>
                  <a:srgbClr val="FF0000"/>
                </a:solidFill>
              </a:rPr>
              <a:t>Strategia krajowa wdrożenia w Rzeczypospolitej Polskiej programu „Owoce i warzywa w szkole” w roku szkolnym 2016/2017</a:t>
            </a:r>
            <a:r>
              <a:rPr lang="pl-PL" sz="2000" kern="0" dirty="0" smtClean="0"/>
              <a:t> została opracowana i przekazana do Komisji Europejskiej przez Ministerstwo Rolnictwa i Rozwoju Wsi w </a:t>
            </a:r>
            <a:r>
              <a:rPr lang="pl-PL" sz="2000" u="sng" kern="0" dirty="0" smtClean="0"/>
              <a:t>styczniu 2016 r.</a:t>
            </a:r>
          </a:p>
          <a:p>
            <a:pPr marL="0" indent="0" algn="ctr">
              <a:buFontTx/>
              <a:buNone/>
            </a:pPr>
            <a:endParaRPr lang="pl-PL" sz="2000" kern="0" dirty="0"/>
          </a:p>
          <a:p>
            <a:pPr marL="0" indent="0" algn="ctr">
              <a:buFontTx/>
              <a:buNone/>
            </a:pPr>
            <a:r>
              <a:rPr lang="pl-PL" sz="2000" kern="0" dirty="0" smtClean="0">
                <a:solidFill>
                  <a:srgbClr val="FF0000"/>
                </a:solidFill>
              </a:rPr>
              <a:t>Strategia krajowa </a:t>
            </a:r>
            <a:r>
              <a:rPr lang="pl-PL" sz="2000" kern="0" dirty="0" smtClean="0"/>
              <a:t>jest jednocześnie wnioskiem Polski o przyznanie budżetu programu na kolejny rok szkolny.</a:t>
            </a:r>
          </a:p>
          <a:p>
            <a:pPr marL="0" indent="0" algn="ctr">
              <a:buFontTx/>
              <a:buNone/>
            </a:pPr>
            <a:endParaRPr lang="pl-PL" sz="2000" kern="0" dirty="0"/>
          </a:p>
          <a:p>
            <a:pPr marL="0" indent="0" algn="ctr">
              <a:buFontTx/>
              <a:buNone/>
            </a:pPr>
            <a:r>
              <a:rPr lang="pl-PL" sz="2000" kern="0" dirty="0" smtClean="0"/>
              <a:t>Grupa docelowa programu: 1 350 672 dzieci z klas 0-III szkół podstawowych</a:t>
            </a:r>
          </a:p>
          <a:p>
            <a:pPr marL="0" indent="0" algn="ctr">
              <a:buFontTx/>
              <a:buNone/>
            </a:pPr>
            <a:r>
              <a:rPr lang="pl-PL" sz="2000" kern="0" dirty="0" smtClean="0"/>
              <a:t>o około 267 tys. dzieci niż w roku szkolnym 2015/2016</a:t>
            </a:r>
            <a:endParaRPr lang="pl-PL" sz="2000" kern="0" dirty="0"/>
          </a:p>
        </p:txBody>
      </p:sp>
      <p:sp>
        <p:nvSpPr>
          <p:cNvPr id="7" name="Strzałka w dół 6"/>
          <p:cNvSpPr/>
          <p:nvPr/>
        </p:nvSpPr>
        <p:spPr bwMode="auto">
          <a:xfrm>
            <a:off x="1115520" y="4437140"/>
            <a:ext cx="432060" cy="504070"/>
          </a:xfrm>
          <a:prstGeom prst="downArrow">
            <a:avLst/>
          </a:prstGeom>
          <a:solidFill>
            <a:srgbClr val="FF0000">
              <a:alpha val="57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540" y="116540"/>
            <a:ext cx="7561050" cy="79211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Budżet programu w roku szkolnym 2016/2017 - Polska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3899-7C8A-4AB6-86ED-264A6EDE9821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75470" y="1427388"/>
            <a:ext cx="756105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dirty="0" smtClean="0"/>
              <a:t>Kwota przyznana dla Polski przez KE (wg projektu decyzji KE): </a:t>
            </a:r>
            <a:r>
              <a:rPr lang="pl-PL" dirty="0" smtClean="0">
                <a:solidFill>
                  <a:srgbClr val="FF0000"/>
                </a:solidFill>
              </a:rPr>
              <a:t>17 391 011 </a:t>
            </a:r>
            <a:r>
              <a:rPr lang="pl-PL" dirty="0" err="1" smtClean="0">
                <a:solidFill>
                  <a:srgbClr val="FF0000"/>
                </a:solidFill>
              </a:rPr>
              <a:t>EUR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(trzeci co wielkości budżet: Niemcy 30,3 mln, Włochy 25,8 mln)</a:t>
            </a:r>
          </a:p>
          <a:p>
            <a:pPr algn="l"/>
            <a:endParaRPr lang="pl-PL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dirty="0" smtClean="0"/>
              <a:t>Łączny ostateczny budżet programu dla Polski (budżet UE + krajowy):</a:t>
            </a:r>
          </a:p>
          <a:p>
            <a:pPr marL="266700" algn="l"/>
            <a:r>
              <a:rPr lang="pl-PL" dirty="0" smtClean="0">
                <a:solidFill>
                  <a:srgbClr val="FF0000"/>
                </a:solidFill>
              </a:rPr>
              <a:t>19 762 512 </a:t>
            </a:r>
            <a:r>
              <a:rPr lang="pl-PL" dirty="0" err="1" smtClean="0">
                <a:solidFill>
                  <a:srgbClr val="FF0000"/>
                </a:solidFill>
              </a:rPr>
              <a:t>EUR</a:t>
            </a:r>
            <a:r>
              <a:rPr lang="pl-PL" dirty="0" smtClean="0">
                <a:solidFill>
                  <a:srgbClr val="FF0000"/>
                </a:solidFill>
              </a:rPr>
              <a:t> (84 265 377 PLN)</a:t>
            </a:r>
          </a:p>
        </p:txBody>
      </p:sp>
    </p:spTree>
    <p:extLst>
      <p:ext uri="{BB962C8B-B14F-4D97-AF65-F5344CB8AC3E}">
        <p14:creationId xmlns:p14="http://schemas.microsoft.com/office/powerpoint/2010/main" val="29788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540" y="116540"/>
            <a:ext cx="7561050" cy="57608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Strategia krajowa – rok szkolny 2016/2017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3899-7C8A-4AB6-86ED-264A6EDE9821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75470" y="1988800"/>
            <a:ext cx="7561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 smtClean="0">
                <a:solidFill>
                  <a:srgbClr val="00B050"/>
                </a:solidFill>
              </a:rPr>
              <a:t>Zakres działań finansowanych z budżetu programu: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dirty="0" smtClean="0"/>
              <a:t>udostępnianie owoców i warzyw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dirty="0" smtClean="0"/>
              <a:t>działania z zakresu komunikacji programu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dirty="0" smtClean="0"/>
              <a:t>ocena programu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FF0000"/>
                </a:solidFill>
              </a:rPr>
              <a:t>działania towarzyszące o charakterze edukacyjnym realizowane przez szkoły podstawowe – </a:t>
            </a:r>
            <a:r>
              <a:rPr lang="pl-PL" i="1" dirty="0" smtClean="0">
                <a:solidFill>
                  <a:srgbClr val="FF0000"/>
                </a:solidFill>
              </a:rPr>
              <a:t>po raz pierwszy w roku szkolnym 2016/2017</a:t>
            </a:r>
            <a:endParaRPr lang="pl-PL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420" y="2708900"/>
            <a:ext cx="8229600" cy="194427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Mleko w szkole</a:t>
            </a:r>
          </a:p>
          <a:p>
            <a:pPr marL="0" indent="0" algn="ctr">
              <a:buNone/>
            </a:pPr>
            <a:r>
              <a:rPr lang="pl-PL" dirty="0" smtClean="0"/>
              <a:t>Owoce i warzywa w szkole 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Połączenie programów od roku szkolnego 2017/2018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3899-7C8A-4AB6-86ED-264A6EDE9821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2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420" y="1124680"/>
            <a:ext cx="8229600" cy="43206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Zakres programu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W ramach programu szkolnego ustanowione zostaną wspólne ramy finansowe i prawne, ukierunkowane na wspieranie:</a:t>
            </a:r>
          </a:p>
          <a:p>
            <a:pPr algn="ctr"/>
            <a:r>
              <a:rPr lang="pl-PL" dirty="0" smtClean="0">
                <a:solidFill>
                  <a:srgbClr val="92D050"/>
                </a:solidFill>
              </a:rPr>
              <a:t>Udostępnianie dzieciom owoców i warzyw oraz mleka i ich przetworów</a:t>
            </a:r>
          </a:p>
          <a:p>
            <a:pPr algn="ctr"/>
            <a:r>
              <a:rPr lang="pl-PL" dirty="0" smtClean="0">
                <a:solidFill>
                  <a:srgbClr val="92D050"/>
                </a:solidFill>
              </a:rPr>
              <a:t>Wzmocnione działania edukacyjne </a:t>
            </a:r>
            <a:r>
              <a:rPr lang="pl-PL" dirty="0" smtClean="0"/>
              <a:t>mające poprawić wiedzę uczniów na temat rolnictwa, pochodzenia żywności, zdrowych nawyków żywieniowych, itp.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3899-7C8A-4AB6-86ED-264A6EDE9821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7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410" y="1196690"/>
            <a:ext cx="8229600" cy="43206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Zakres finansowania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W ramach programu szklanego finansowane będzie:</a:t>
            </a:r>
            <a:endParaRPr lang="pl-PL" dirty="0"/>
          </a:p>
          <a:p>
            <a:r>
              <a:rPr lang="pl-PL" dirty="0" smtClean="0">
                <a:solidFill>
                  <a:srgbClr val="00B050"/>
                </a:solidFill>
              </a:rPr>
              <a:t>Udostępnianie dzieciom owoców i warzyw oraz mleka</a:t>
            </a:r>
          </a:p>
          <a:p>
            <a:r>
              <a:rPr lang="pl-PL" dirty="0" smtClean="0">
                <a:solidFill>
                  <a:srgbClr val="00B050"/>
                </a:solidFill>
              </a:rPr>
              <a:t>Działania edukacyjne </a:t>
            </a:r>
            <a:r>
              <a:rPr lang="pl-PL" dirty="0" smtClean="0">
                <a:solidFill>
                  <a:srgbClr val="FF0000"/>
                </a:solidFill>
              </a:rPr>
              <a:t>(max. 15% budżetu)</a:t>
            </a:r>
          </a:p>
          <a:p>
            <a:r>
              <a:rPr lang="pl-PL" dirty="0" smtClean="0">
                <a:solidFill>
                  <a:srgbClr val="00B050"/>
                </a:solidFill>
              </a:rPr>
              <a:t>Działania promocyjne</a:t>
            </a:r>
          </a:p>
          <a:p>
            <a:r>
              <a:rPr lang="pl-PL" dirty="0" smtClean="0">
                <a:solidFill>
                  <a:srgbClr val="00B050"/>
                </a:solidFill>
              </a:rPr>
              <a:t>Monitoring i ocena programu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3899-7C8A-4AB6-86ED-264A6EDE9821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7" name="Nawias klamrowy zamykający 6"/>
          <p:cNvSpPr/>
          <p:nvPr/>
        </p:nvSpPr>
        <p:spPr>
          <a:xfrm>
            <a:off x="5292100" y="3573021"/>
            <a:ext cx="180975" cy="8641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940190" y="3861060"/>
            <a:ext cx="223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</a:t>
            </a:r>
            <a:r>
              <a:rPr lang="pl-PL" dirty="0" smtClean="0"/>
              <a:t>ax. 10% budżetu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87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420" y="404580"/>
            <a:ext cx="8229600" cy="5544770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 smtClean="0"/>
              <a:t>Budżet programu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Łączny budżet programu będzie wynosił </a:t>
            </a:r>
            <a:r>
              <a:rPr lang="pl-PL" sz="2000" dirty="0" smtClean="0">
                <a:solidFill>
                  <a:srgbClr val="00B050"/>
                </a:solidFill>
              </a:rPr>
              <a:t>250 mln </a:t>
            </a:r>
            <a:r>
              <a:rPr lang="pl-PL" sz="2000" dirty="0" err="1" smtClean="0"/>
              <a:t>EUR</a:t>
            </a:r>
            <a:r>
              <a:rPr lang="pl-PL" sz="2000" dirty="0" smtClean="0"/>
              <a:t> na rok szkolnym, w tym na:</a:t>
            </a:r>
          </a:p>
          <a:p>
            <a:pPr algn="ctr"/>
            <a:r>
              <a:rPr lang="pl-PL" sz="2000" dirty="0" smtClean="0">
                <a:solidFill>
                  <a:srgbClr val="FF0000"/>
                </a:solidFill>
              </a:rPr>
              <a:t>owoce i warzywa</a:t>
            </a:r>
            <a:r>
              <a:rPr lang="pl-PL" sz="2000" dirty="0" smtClean="0"/>
              <a:t>: </a:t>
            </a:r>
            <a:r>
              <a:rPr lang="pl-PL" sz="2000" dirty="0" smtClean="0">
                <a:solidFill>
                  <a:srgbClr val="00B050"/>
                </a:solidFill>
              </a:rPr>
              <a:t>150 mln </a:t>
            </a:r>
            <a:r>
              <a:rPr lang="pl-PL" sz="2000" dirty="0" err="1" smtClean="0">
                <a:solidFill>
                  <a:srgbClr val="00B050"/>
                </a:solidFill>
              </a:rPr>
              <a:t>EUR</a:t>
            </a:r>
            <a:r>
              <a:rPr lang="pl-PL" sz="2000" dirty="0" smtClean="0">
                <a:solidFill>
                  <a:srgbClr val="00B050"/>
                </a:solidFill>
              </a:rPr>
              <a:t> </a:t>
            </a:r>
            <a:r>
              <a:rPr lang="pl-PL" sz="2000" dirty="0" smtClean="0"/>
              <a:t>(wg projektu rozporządzenia Rady wstępna alokacja dla Polski ok. </a:t>
            </a:r>
            <a:r>
              <a:rPr lang="pl-PL" sz="2000" dirty="0" smtClean="0">
                <a:solidFill>
                  <a:srgbClr val="00B050"/>
                </a:solidFill>
              </a:rPr>
              <a:t>11,6 mln </a:t>
            </a:r>
            <a:r>
              <a:rPr lang="pl-PL" sz="2000" dirty="0" err="1" smtClean="0"/>
              <a:t>EUR</a:t>
            </a:r>
            <a:r>
              <a:rPr lang="pl-PL" sz="2000" dirty="0" smtClean="0"/>
              <a:t>)</a:t>
            </a:r>
          </a:p>
          <a:p>
            <a:pPr algn="ctr"/>
            <a:r>
              <a:rPr lang="pl-PL" sz="2000" dirty="0" smtClean="0">
                <a:solidFill>
                  <a:srgbClr val="FF0000"/>
                </a:solidFill>
              </a:rPr>
              <a:t>mleko</a:t>
            </a:r>
            <a:r>
              <a:rPr lang="pl-PL" sz="2000" dirty="0" smtClean="0"/>
              <a:t>: </a:t>
            </a:r>
            <a:r>
              <a:rPr lang="pl-PL" sz="2000" dirty="0" smtClean="0">
                <a:solidFill>
                  <a:srgbClr val="00B050"/>
                </a:solidFill>
              </a:rPr>
              <a:t>100 </a:t>
            </a:r>
            <a:r>
              <a:rPr lang="pl-PL" sz="2000" dirty="0">
                <a:solidFill>
                  <a:srgbClr val="00B050"/>
                </a:solidFill>
              </a:rPr>
              <a:t>mln </a:t>
            </a:r>
            <a:r>
              <a:rPr lang="pl-PL" sz="2000" dirty="0" err="1">
                <a:solidFill>
                  <a:srgbClr val="00B050"/>
                </a:solidFill>
              </a:rPr>
              <a:t>EUR</a:t>
            </a:r>
            <a:r>
              <a:rPr lang="pl-PL" sz="2000" dirty="0">
                <a:solidFill>
                  <a:srgbClr val="00B050"/>
                </a:solidFill>
              </a:rPr>
              <a:t> </a:t>
            </a:r>
            <a:r>
              <a:rPr lang="pl-PL" sz="2000" dirty="0"/>
              <a:t>(wg projektu rozporządzenia Rady wstępna alokacja dla Polski ok. </a:t>
            </a:r>
            <a:r>
              <a:rPr lang="pl-PL" sz="2000" dirty="0" smtClean="0">
                <a:solidFill>
                  <a:srgbClr val="00B050"/>
                </a:solidFill>
              </a:rPr>
              <a:t>10,2 </a:t>
            </a:r>
            <a:r>
              <a:rPr lang="pl-PL" sz="2000" dirty="0">
                <a:solidFill>
                  <a:srgbClr val="00B050"/>
                </a:solidFill>
              </a:rPr>
              <a:t>mln </a:t>
            </a:r>
            <a:r>
              <a:rPr lang="pl-PL" sz="2000" dirty="0" err="1"/>
              <a:t>EUR</a:t>
            </a:r>
            <a:r>
              <a:rPr lang="pl-PL" sz="2000" dirty="0" smtClean="0"/>
              <a:t>)</a:t>
            </a:r>
          </a:p>
          <a:p>
            <a:pPr algn="ctr"/>
            <a:endParaRPr lang="pl-PL" sz="2000" dirty="0" smtClean="0"/>
          </a:p>
          <a:p>
            <a:pPr marL="0" indent="0" algn="ctr">
              <a:buNone/>
            </a:pPr>
            <a:r>
              <a:rPr lang="pl-PL" sz="1800" dirty="0" smtClean="0"/>
              <a:t>Państwa członkowskie mogą dokonać </a:t>
            </a:r>
            <a:r>
              <a:rPr lang="pl-PL" sz="1800" dirty="0" smtClean="0">
                <a:solidFill>
                  <a:srgbClr val="00B050"/>
                </a:solidFill>
              </a:rPr>
              <a:t>transferu części środków </a:t>
            </a:r>
            <a:r>
              <a:rPr lang="pl-PL" sz="1800" dirty="0" smtClean="0"/>
              <a:t>z budżetu na finansowanie mleka na rzecz owoców i warzyw lub na odwrót </a:t>
            </a:r>
            <a:r>
              <a:rPr lang="pl-PL" sz="1800" dirty="0" smtClean="0">
                <a:solidFill>
                  <a:srgbClr val="00B050"/>
                </a:solidFill>
              </a:rPr>
              <a:t>(max. 20% kwoty wstępnej alokacji)</a:t>
            </a:r>
            <a:r>
              <a:rPr lang="pl-PL" sz="1800" dirty="0" smtClean="0"/>
              <a:t>.</a:t>
            </a:r>
          </a:p>
          <a:p>
            <a:pPr marL="0" indent="0" algn="ctr">
              <a:buNone/>
            </a:pPr>
            <a:endParaRPr lang="pl-PL" sz="1800" dirty="0"/>
          </a:p>
          <a:p>
            <a:pPr marL="0" indent="0" algn="ctr">
              <a:buNone/>
            </a:pPr>
            <a:r>
              <a:rPr lang="pl-PL" sz="2000" dirty="0" smtClean="0"/>
              <a:t>Państwa członkowskie nadal będą mogły przeznaczyć </a:t>
            </a:r>
            <a:r>
              <a:rPr lang="pl-PL" sz="2000" dirty="0" smtClean="0">
                <a:solidFill>
                  <a:srgbClr val="00B050"/>
                </a:solidFill>
              </a:rPr>
              <a:t>środki krajowe na finansowanie programu</a:t>
            </a:r>
            <a:r>
              <a:rPr lang="pl-PL" sz="2000" dirty="0" smtClean="0"/>
              <a:t> (np. ze środków pochodzących z sektora, z budżetu krajowego), </a:t>
            </a:r>
            <a:r>
              <a:rPr lang="pl-PL" sz="2000" u="sng" dirty="0" smtClean="0"/>
              <a:t>ale nie na zasadach obowiązkowego współfinansowania.</a:t>
            </a:r>
            <a:endParaRPr lang="pl-PL" sz="2000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3899-7C8A-4AB6-86ED-264A6EDE9821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7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611188" y="1196975"/>
            <a:ext cx="8064500" cy="4608513"/>
          </a:xfrm>
          <a:prstGeom prst="rect">
            <a:avLst/>
          </a:prstGeom>
          <a:gradFill rotWithShape="1">
            <a:gsLst>
              <a:gs pos="0">
                <a:srgbClr val="00CCFF">
                  <a:alpha val="37000"/>
                </a:srgbClr>
              </a:gs>
              <a:gs pos="100000">
                <a:srgbClr val="00CCFF">
                  <a:gamma/>
                  <a:tint val="14902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endParaRPr lang="pl-PL" sz="1500">
              <a:solidFill>
                <a:srgbClr val="0000CC"/>
              </a:solidFill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endParaRPr lang="pl-PL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pl-PL" sz="4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Owoce w szkole</a:t>
            </a:r>
            <a:endParaRPr lang="pl-PL" sz="4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71108" name="Picture 6" descr="imagesCAFUMM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429000"/>
            <a:ext cx="32416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1109" name="Picture 8" descr="dzieci_w_szko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29000"/>
            <a:ext cx="3168650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4320600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Produkty</a:t>
            </a:r>
          </a:p>
          <a:p>
            <a:pPr marL="0" indent="0" algn="ctr">
              <a:buNone/>
            </a:pPr>
            <a:endParaRPr lang="pl-PL" sz="2800" u="sng" dirty="0"/>
          </a:p>
          <a:p>
            <a:pPr algn="ctr"/>
            <a:r>
              <a:rPr lang="pl-PL" sz="2400" dirty="0" smtClean="0"/>
              <a:t>Preferowane produkty świeże i w jak najmniejszym stopniu przetworzenia, bez dodatków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 smtClean="0"/>
              <a:t>Lista produktów udostępnianych w danym państwie ma być zatwierdzona przez właściwe władze ds. ochrony zdrowia (określą one również m.in. Wartości odżywcze produktów dostarczanych dzieciom, np. zawartość tłuszczu w mleku)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3899-7C8A-4AB6-86ED-264A6EDE9821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9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4752660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Harmonogram</a:t>
            </a:r>
          </a:p>
          <a:p>
            <a:pPr marL="0" indent="0" algn="ctr">
              <a:buNone/>
            </a:pPr>
            <a:endParaRPr lang="pl-PL" sz="2800" dirty="0"/>
          </a:p>
          <a:p>
            <a:r>
              <a:rPr lang="pl-PL" sz="2800" dirty="0" smtClean="0">
                <a:solidFill>
                  <a:srgbClr val="FF0000"/>
                </a:solidFill>
              </a:rPr>
              <a:t>I </a:t>
            </a:r>
            <a:r>
              <a:rPr lang="pl-PL" sz="2400" dirty="0" smtClean="0">
                <a:solidFill>
                  <a:srgbClr val="FF0000"/>
                </a:solidFill>
              </a:rPr>
              <a:t>kwartał 2016 r.</a:t>
            </a:r>
            <a:endParaRPr lang="pl-PL" sz="2400" dirty="0"/>
          </a:p>
          <a:p>
            <a:pPr marL="361950" indent="180975">
              <a:buFontTx/>
              <a:buChar char="-"/>
            </a:pPr>
            <a:r>
              <a:rPr lang="pl-PL" sz="2400" dirty="0" smtClean="0"/>
              <a:t>Planowane przyjęcie przez KE, Radę i PE aktów horyzontalnych wprowadzających program</a:t>
            </a:r>
          </a:p>
          <a:p>
            <a:pPr marL="361950" indent="180975">
              <a:buFontTx/>
              <a:buChar char="-"/>
            </a:pPr>
            <a:r>
              <a:rPr lang="pl-PL" sz="2400" dirty="0" smtClean="0"/>
              <a:t>Rozpoczęcie prac w KE nad aktem wykonawczym i delegowanym dla programu</a:t>
            </a:r>
          </a:p>
          <a:p>
            <a:pPr>
              <a:spcBef>
                <a:spcPts val="0"/>
              </a:spcBef>
            </a:pPr>
            <a:r>
              <a:rPr lang="pl-PL" sz="2400" dirty="0" smtClean="0">
                <a:solidFill>
                  <a:srgbClr val="FF0000"/>
                </a:solidFill>
              </a:rPr>
              <a:t>styczeń 2017 r. </a:t>
            </a:r>
            <a:r>
              <a:rPr lang="pl-PL" sz="2400" dirty="0" smtClean="0"/>
              <a:t>–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przesłanie przez państwa członkowskie do</a:t>
            </a:r>
          </a:p>
          <a:p>
            <a:pPr marL="25146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400" dirty="0" smtClean="0"/>
              <a:t>KE strategii krajowej nowego programu</a:t>
            </a:r>
          </a:p>
          <a:p>
            <a:pPr>
              <a:spcBef>
                <a:spcPts val="0"/>
              </a:spcBef>
            </a:pPr>
            <a:r>
              <a:rPr lang="pl-PL" sz="2400" dirty="0" smtClean="0">
                <a:solidFill>
                  <a:srgbClr val="FF0000"/>
                </a:solidFill>
              </a:rPr>
              <a:t>wrzesień </a:t>
            </a:r>
            <a:r>
              <a:rPr lang="pl-PL" sz="2400" dirty="0">
                <a:solidFill>
                  <a:srgbClr val="FF0000"/>
                </a:solidFill>
              </a:rPr>
              <a:t>2017 r. </a:t>
            </a:r>
            <a:r>
              <a:rPr lang="pl-PL" sz="2400" dirty="0"/>
              <a:t>–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początek realizacji programu szkolnego w</a:t>
            </a:r>
          </a:p>
          <a:p>
            <a:pPr marL="2695575" indent="0">
              <a:spcBef>
                <a:spcPts val="0"/>
              </a:spcBef>
              <a:buNone/>
            </a:pPr>
            <a:r>
              <a:rPr lang="pl-PL" sz="2400" dirty="0" smtClean="0"/>
              <a:t>nowej formule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3899-7C8A-4AB6-86ED-264A6EDE9821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8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Text Box 2"/>
          <p:cNvSpPr txBox="1">
            <a:spLocks noChangeArrowheads="1"/>
          </p:cNvSpPr>
          <p:nvPr/>
        </p:nvSpPr>
        <p:spPr bwMode="auto">
          <a:xfrm>
            <a:off x="4356100" y="981075"/>
            <a:ext cx="4608513" cy="529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endParaRPr lang="pl-PL" sz="2400" dirty="0">
              <a:solidFill>
                <a:srgbClr val="0092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quare721 L2" pitchFamily="34" charset="-18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endParaRPr lang="pl-PL" sz="2400" dirty="0">
              <a:solidFill>
                <a:srgbClr val="0092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quare721 L2" pitchFamily="34" charset="-1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pl-PL" sz="2400" dirty="0">
              <a:solidFill>
                <a:srgbClr val="0092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quare721 L2" pitchFamily="34" charset="-18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pl-PL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l-PL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pl-PL" sz="28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Dziękuję </a:t>
            </a:r>
            <a:r>
              <a:rPr lang="pl-PL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 uwagę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endParaRPr lang="pl-PL" sz="2400" dirty="0">
              <a:solidFill>
                <a:srgbClr val="0092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quare721 L2" pitchFamily="34" charset="-18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pl-PL" sz="2400" dirty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Agencja Rynku Rolnego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pl-PL" sz="2000" dirty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Oddział Terenowy </a:t>
            </a:r>
            <a:r>
              <a:rPr lang="pl-PL" sz="2000" dirty="0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we Wrocławiu 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pl-PL" dirty="0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ul</a:t>
            </a:r>
            <a:r>
              <a:rPr lang="pl-PL" dirty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. </a:t>
            </a:r>
            <a:r>
              <a:rPr lang="pl-PL" dirty="0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Powstańców Śląskich 28/30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pl-PL" sz="1600" dirty="0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53-333 Wrocław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pl-PL" sz="1600" dirty="0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tel</a:t>
            </a:r>
            <a:r>
              <a:rPr lang="pl-PL" sz="1600" dirty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. </a:t>
            </a:r>
            <a:r>
              <a:rPr lang="pl-PL" sz="1600" dirty="0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71 33 50 151        </a:t>
            </a:r>
            <a:r>
              <a:rPr lang="pl-PL" sz="1600" dirty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fax </a:t>
            </a:r>
            <a:r>
              <a:rPr lang="pl-PL" sz="1600" dirty="0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71 33 50 179</a:t>
            </a:r>
            <a:endParaRPr lang="pl-PL" sz="1600" dirty="0">
              <a:solidFill>
                <a:srgbClr val="0092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quare721 L2" pitchFamily="34" charset="-1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pl-PL" dirty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e-mail: </a:t>
            </a:r>
            <a:r>
              <a:rPr lang="pl-PL" dirty="0" err="1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wroclaw@arr.gov.pl</a:t>
            </a:r>
            <a:endParaRPr lang="pl-PL" dirty="0">
              <a:solidFill>
                <a:srgbClr val="0092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quare721 L2" pitchFamily="34" charset="-1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pl-PL" dirty="0" err="1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www.arr.gov.pl</a:t>
            </a:r>
            <a:endParaRPr lang="pl-PL" dirty="0">
              <a:solidFill>
                <a:srgbClr val="0092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quare721 L2" pitchFamily="34" charset="-18"/>
            </a:endParaRPr>
          </a:p>
        </p:txBody>
      </p:sp>
      <p:pic>
        <p:nvPicPr>
          <p:cNvPr id="1141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0" y="117867"/>
            <a:ext cx="3489220" cy="261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ChangeArrowheads="1"/>
          </p:cNvSpPr>
          <p:nvPr/>
        </p:nvSpPr>
        <p:spPr bwMode="auto">
          <a:xfrm>
            <a:off x="971550" y="0"/>
            <a:ext cx="81724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l-PL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Cele </a:t>
            </a:r>
            <a:r>
              <a:rPr lang="pl-PL" sz="2800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programu „Owoce </a:t>
            </a:r>
            <a:r>
              <a:rPr lang="pl-PL" sz="28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 warzywa w </a:t>
            </a:r>
            <a:r>
              <a:rPr lang="pl-PL" sz="2800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szkole”</a:t>
            </a:r>
            <a:endParaRPr lang="pl-PL" sz="28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7418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779890" y="836640"/>
            <a:ext cx="5098998" cy="550542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pl-PL" sz="2000" u="sng" dirty="0" smtClean="0">
                <a:solidFill>
                  <a:srgbClr val="0000FF"/>
                </a:solidFill>
              </a:rPr>
              <a:t>Trwała zamiana nawyków żywieniowych dzieci</a:t>
            </a:r>
            <a:r>
              <a:rPr lang="pl-PL" sz="2000" dirty="0" smtClean="0"/>
              <a:t> poprzez zwiększenie udziału owoców i warzyw w ich codziennej diecie, na etapie, na którym kształtują się nawyki żywieniowe,</a:t>
            </a:r>
            <a:endParaRPr lang="pl-PL" sz="2000" u="sng" dirty="0">
              <a:solidFill>
                <a:srgbClr val="0000FF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pl-PL" sz="2000" u="sng" dirty="0" smtClean="0">
                <a:solidFill>
                  <a:srgbClr val="0000FF"/>
                </a:solidFill>
              </a:rPr>
              <a:t>Propagowanie zdrowej, zbilansowanej diety</a:t>
            </a:r>
            <a:r>
              <a:rPr lang="pl-PL" sz="2000" dirty="0" smtClean="0">
                <a:solidFill>
                  <a:srgbClr val="0000FF"/>
                </a:solidFill>
              </a:rPr>
              <a:t> </a:t>
            </a:r>
            <a:r>
              <a:rPr lang="pl-PL" sz="2000" dirty="0" smtClean="0"/>
              <a:t>i wzrost świadomości społecznej w tym zakresie.</a:t>
            </a:r>
            <a:endParaRPr lang="pl-PL" sz="2000" dirty="0"/>
          </a:p>
          <a:p>
            <a:pPr>
              <a:buFontTx/>
              <a:buNone/>
            </a:pPr>
            <a:endParaRPr lang="pl-PL" sz="2000" dirty="0"/>
          </a:p>
          <a:p>
            <a:endParaRPr lang="pl-PL" sz="2000" dirty="0"/>
          </a:p>
        </p:txBody>
      </p:sp>
      <p:pic>
        <p:nvPicPr>
          <p:cNvPr id="1074194" name="Picture 18" descr="3726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95" y="1052513"/>
            <a:ext cx="3097213" cy="206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1400" y="3356990"/>
            <a:ext cx="86412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Osiągnięcie powyższych celów może skutecznie przeciwdziałać problemom:</a:t>
            </a:r>
          </a:p>
          <a:p>
            <a:pPr algn="just"/>
            <a:r>
              <a:rPr lang="pl-PL" dirty="0" smtClean="0"/>
              <a:t>- wzrastającemu udziałowi osób z nadwagą i otyłych wśród dzieci i młodzieży w wieku szkolnym,</a:t>
            </a:r>
          </a:p>
          <a:p>
            <a:pPr algn="just"/>
            <a:r>
              <a:rPr lang="pl-PL" dirty="0" smtClean="0"/>
              <a:t>- wzrostowi zachorowań na choroby cywilizacyjne spowodowane nieodpowiednią dietą, wynikającą m. in. z braku ukształtowania w młodym wieku zdrowych nawyków żywieniowych,</a:t>
            </a:r>
          </a:p>
          <a:p>
            <a:pPr algn="just"/>
            <a:r>
              <a:rPr lang="pl-PL" dirty="0" smtClean="0"/>
              <a:t>- spadkowi konsumpcji owoców i warzyw w Polsce.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393E-55CC-4756-B6A4-E785A50ADBA7}" type="slidenum">
              <a:rPr lang="pl-PL"/>
              <a:pPr/>
              <a:t>4</a:t>
            </a:fld>
            <a:endParaRPr lang="pl-PL"/>
          </a:p>
        </p:txBody>
      </p:sp>
      <p:sp>
        <p:nvSpPr>
          <p:cNvPr id="1112066" name="Rectangle 2"/>
          <p:cNvSpPr>
            <a:spLocks noChangeArrowheads="1"/>
          </p:cNvSpPr>
          <p:nvPr/>
        </p:nvSpPr>
        <p:spPr bwMode="auto">
          <a:xfrm>
            <a:off x="971550" y="115888"/>
            <a:ext cx="8172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l-PL" sz="26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Struktura źródeł finansowania </a:t>
            </a:r>
            <a:r>
              <a:rPr lang="pl-PL" sz="2600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programu „Owoce </a:t>
            </a:r>
            <a:r>
              <a:rPr lang="pl-PL" sz="26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 warzywa w </a:t>
            </a:r>
            <a:r>
              <a:rPr lang="pl-PL" sz="2600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szkole”</a:t>
            </a:r>
            <a:r>
              <a:rPr lang="pl-PL" sz="26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pl-PL" sz="2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w </a:t>
            </a:r>
            <a:r>
              <a:rPr lang="pl-PL" sz="26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</a:t>
            </a:r>
            <a:r>
              <a:rPr lang="pl-PL" sz="2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olsce w </a:t>
            </a:r>
            <a:r>
              <a:rPr lang="pl-PL" sz="26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roku szkolnym </a:t>
            </a:r>
            <a:r>
              <a:rPr lang="pl-PL" sz="2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2015/2016 </a:t>
            </a:r>
            <a:endParaRPr lang="pl-PL" sz="2200" dirty="0">
              <a:solidFill>
                <a:srgbClr val="006600"/>
              </a:solidFill>
              <a:latin typeface="Calibri" pitchFamily="34" charset="0"/>
            </a:endParaRPr>
          </a:p>
        </p:txBody>
      </p:sp>
      <p:grpSp>
        <p:nvGrpSpPr>
          <p:cNvPr id="1112073" name="Group 9"/>
          <p:cNvGrpSpPr>
            <a:grpSpLocks/>
          </p:cNvGrpSpPr>
          <p:nvPr/>
        </p:nvGrpSpPr>
        <p:grpSpPr bwMode="auto">
          <a:xfrm>
            <a:off x="35370" y="484509"/>
            <a:ext cx="9442450" cy="4816751"/>
            <a:chOff x="32" y="724"/>
            <a:chExt cx="5948" cy="3009"/>
          </a:xfrm>
        </p:grpSpPr>
        <p:graphicFrame>
          <p:nvGraphicFramePr>
            <p:cNvPr id="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5669649"/>
                </p:ext>
              </p:extLst>
            </p:nvPr>
          </p:nvGraphicFramePr>
          <p:xfrm>
            <a:off x="32" y="724"/>
            <a:ext cx="5948" cy="30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12075" name="AutoShape 11"/>
            <p:cNvSpPr>
              <a:spLocks noChangeArrowheads="1"/>
            </p:cNvSpPr>
            <p:nvPr/>
          </p:nvSpPr>
          <p:spPr bwMode="auto">
            <a:xfrm>
              <a:off x="2109" y="2296"/>
              <a:ext cx="1678" cy="58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pl-PL" sz="2200" dirty="0" smtClean="0"/>
                <a:t>Ogółem ok.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pl-PL" sz="2200" dirty="0" smtClean="0"/>
                <a:t>20,5 mln </a:t>
              </a:r>
              <a:r>
                <a:rPr lang="pl-PL" sz="2200" dirty="0" err="1" smtClean="0"/>
                <a:t>EUR</a:t>
              </a:r>
              <a:endParaRPr lang="pl-PL" sz="2200" dirty="0"/>
            </a:p>
          </p:txBody>
        </p:sp>
      </p:grpSp>
      <p:sp>
        <p:nvSpPr>
          <p:cNvPr id="1112076" name="Text Box 12"/>
          <p:cNvSpPr txBox="1">
            <a:spLocks noChangeArrowheads="1"/>
          </p:cNvSpPr>
          <p:nvPr/>
        </p:nvSpPr>
        <p:spPr bwMode="auto">
          <a:xfrm>
            <a:off x="1249318" y="5506249"/>
            <a:ext cx="72009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1200" dirty="0" smtClean="0">
                <a:solidFill>
                  <a:srgbClr val="0000FF"/>
                </a:solidFill>
                <a:latin typeface="Arial Unicode MS" pitchFamily="34" charset="-128"/>
              </a:rPr>
              <a:t>120 500  </a:t>
            </a:r>
            <a:r>
              <a:rPr lang="pl-PL" sz="1200" dirty="0">
                <a:solidFill>
                  <a:srgbClr val="0000FF"/>
                </a:solidFill>
                <a:latin typeface="Arial Unicode MS" pitchFamily="34" charset="-128"/>
              </a:rPr>
              <a:t>EURO </a:t>
            </a:r>
            <a:r>
              <a:rPr lang="pl-PL" sz="1200" dirty="0" smtClean="0">
                <a:solidFill>
                  <a:srgbClr val="0000FF"/>
                </a:solidFill>
                <a:latin typeface="Arial Unicode MS" pitchFamily="34" charset="-128"/>
              </a:rPr>
              <a:t>na przeprowadzenie oceny programu</a:t>
            </a:r>
          </a:p>
          <a:p>
            <a:r>
              <a:rPr lang="pl-PL" sz="1200" dirty="0" smtClean="0">
                <a:solidFill>
                  <a:srgbClr val="0000FF"/>
                </a:solidFill>
                <a:latin typeface="Arial Unicode MS" pitchFamily="34" charset="-128"/>
              </a:rPr>
              <a:t>481 500  EURO (5% wartości rocznej kwoty pomocy Unii) na działania z zakresu komunikacji</a:t>
            </a:r>
            <a:endParaRPr lang="pl-PL" sz="1200" dirty="0">
              <a:solidFill>
                <a:srgbClr val="0000FF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A6B1-7C79-4F50-B8AB-66AB3FFF14CD}" type="slidenum">
              <a:rPr lang="pl-PL"/>
              <a:pPr/>
              <a:t>5</a:t>
            </a:fld>
            <a:endParaRPr lang="pl-PL"/>
          </a:p>
        </p:txBody>
      </p:sp>
      <p:pic>
        <p:nvPicPr>
          <p:cNvPr id="1042443" name="Picture 14" descr="d_soczekmarch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" y="4773548"/>
            <a:ext cx="1281113" cy="102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445" name="Rectangle 13"/>
          <p:cNvSpPr>
            <a:spLocks noChangeArrowheads="1"/>
          </p:cNvSpPr>
          <p:nvPr/>
        </p:nvSpPr>
        <p:spPr bwMode="auto">
          <a:xfrm>
            <a:off x="971550" y="1"/>
            <a:ext cx="8172450" cy="76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l-PL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Produkty </a:t>
            </a:r>
            <a:r>
              <a:rPr lang="pl-PL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kwalifikujące się do dystrybucji</a:t>
            </a:r>
            <a:endParaRPr lang="pl-PL" sz="200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72147" y="476590"/>
            <a:ext cx="8841095" cy="237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l-PL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pl-PL" sz="2000" dirty="0" smtClean="0">
                <a:solidFill>
                  <a:srgbClr val="006600"/>
                </a:solidFill>
                <a:latin typeface="Calibri" pitchFamily="34" charset="0"/>
              </a:rPr>
              <a:t>Kryteria doboru produktów dystrybuowanych w ramach programu: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l-PL" dirty="0" smtClean="0">
                <a:solidFill>
                  <a:srgbClr val="006600"/>
                </a:solidFill>
                <a:latin typeface="Calibri" pitchFamily="34" charset="0"/>
              </a:rPr>
              <a:t>jak największy udział owoców i warzyw świeżych;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l-PL" dirty="0">
                <a:solidFill>
                  <a:srgbClr val="006600"/>
                </a:solidFill>
                <a:latin typeface="Calibri" pitchFamily="34" charset="0"/>
              </a:rPr>
              <a:t>j</a:t>
            </a:r>
            <a:r>
              <a:rPr lang="pl-PL" dirty="0" smtClean="0">
                <a:solidFill>
                  <a:srgbClr val="006600"/>
                </a:solidFill>
                <a:latin typeface="Calibri" pitchFamily="34" charset="0"/>
              </a:rPr>
              <a:t>ak najwyższa jakość tych produktów;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l-PL" dirty="0">
                <a:solidFill>
                  <a:srgbClr val="006600"/>
                </a:solidFill>
                <a:latin typeface="Calibri" pitchFamily="34" charset="0"/>
              </a:rPr>
              <a:t>j</a:t>
            </a:r>
            <a:r>
              <a:rPr lang="pl-PL" dirty="0" smtClean="0">
                <a:solidFill>
                  <a:srgbClr val="006600"/>
                </a:solidFill>
                <a:latin typeface="Calibri" pitchFamily="34" charset="0"/>
              </a:rPr>
              <a:t>ak największa różnorodność tych produktów;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l-PL" dirty="0" smtClean="0">
                <a:solidFill>
                  <a:srgbClr val="006600"/>
                </a:solidFill>
                <a:latin typeface="Calibri" pitchFamily="34" charset="0"/>
              </a:rPr>
              <a:t>jak najwyższa zdrowotność tych produktów;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l-PL" dirty="0">
                <a:solidFill>
                  <a:srgbClr val="006600"/>
                </a:solidFill>
                <a:latin typeface="Calibri" pitchFamily="34" charset="0"/>
              </a:rPr>
              <a:t>j</a:t>
            </a:r>
            <a:r>
              <a:rPr lang="pl-PL" dirty="0" smtClean="0">
                <a:solidFill>
                  <a:srgbClr val="006600"/>
                </a:solidFill>
                <a:latin typeface="Calibri" pitchFamily="34" charset="0"/>
              </a:rPr>
              <a:t>ak największy udział produktów właściwych dla regionu.</a:t>
            </a:r>
            <a:endParaRPr lang="pl-PL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7" name="Picture 8" descr="Appl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7" y="2577607"/>
            <a:ext cx="1292225" cy="106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grusz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12" y="2518935"/>
            <a:ext cx="1727200" cy="96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1762" name="Picture 2" descr="Znalezione obrazy dla zapytania borówka ameryka&amp;nacute;s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83" y="2518935"/>
            <a:ext cx="966619" cy="9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trus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75" y="2577608"/>
            <a:ext cx="1604962" cy="90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df95c3d9029788dcdb6f520e9151056c_Gener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30" y="4819735"/>
            <a:ext cx="1646237" cy="93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marche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5" y="3730980"/>
            <a:ext cx="1653420" cy="102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rzodk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73" y="3765050"/>
            <a:ext cx="1567917" cy="9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495_papryki_2006-0290_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78" y="3681393"/>
            <a:ext cx="1750427" cy="119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Znalezione obrazy dla zapytania pomid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6" descr="Znalezione obrazy dla zapytania pomido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8" descr="Znalezione obrazy dla zapytania pomido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41770" name="Picture 10" descr="http://nowekulinaria.tesco.pl/uploads/get/Produkt/1083/1200/25/23853/pomidory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10" y="3798321"/>
            <a:ext cx="1512209" cy="117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6069807" y="2619929"/>
            <a:ext cx="2174704" cy="76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l-PL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pl-PL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owoce</a:t>
            </a:r>
            <a:endParaRPr lang="pl-PL" sz="200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308379" y="3798321"/>
            <a:ext cx="1794997" cy="76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l-PL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pl-PL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warzywa</a:t>
            </a:r>
            <a:endParaRPr lang="pl-PL" sz="200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001173" y="4905977"/>
            <a:ext cx="1794997" cy="76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l-PL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pl-PL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soki</a:t>
            </a:r>
            <a:endParaRPr lang="pl-PL" sz="200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19" y="3673647"/>
            <a:ext cx="1675461" cy="130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1BE0-F483-46A7-A9C0-EE7C14A55B61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1550" y="0"/>
            <a:ext cx="8172450" cy="580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l-PL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Uczestnictwo szkół</a:t>
            </a:r>
          </a:p>
          <a:p>
            <a:pPr>
              <a:spcBef>
                <a:spcPct val="0"/>
              </a:spcBef>
            </a:pPr>
            <a:endParaRPr lang="pl-PL" sz="2800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l-PL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 OPCJA </a:t>
            </a: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przewiduje, że dostawy owoców i warzyw dostarczane są do szkół na podstawie umów zawieranych przez te szkoły z zatwierdzonymi dostawcami. Zatwierdzeni dostawcy jako podmioty odpowiedzialne za realizację dostaw owoców i warzyw występują jako wnioskodawcy.</a:t>
            </a:r>
          </a:p>
          <a:p>
            <a:pPr algn="just">
              <a:spcBef>
                <a:spcPct val="0"/>
              </a:spcBef>
            </a:pPr>
            <a:endParaRPr lang="pl-PL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l-PL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II </a:t>
            </a:r>
            <a:r>
              <a:rPr lang="pl-PL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OPCJA </a:t>
            </a: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przewiduje, </a:t>
            </a: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że szkoły podstawowe we własnym zakresie zaopatrują się w owoce i warzywa niezbędne do przygotowania porcji udostępnianych dzieciom uczęszczającym do tych szkół. W takich przypadkach to szkoły podstawowe występują jako wnioskodawcy.</a:t>
            </a:r>
          </a:p>
          <a:p>
            <a:pPr>
              <a:spcBef>
                <a:spcPct val="0"/>
              </a:spcBef>
            </a:pPr>
            <a:endParaRPr lang="pl-PL" sz="28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9913-4409-44EB-A01F-ADD5A2576E97}" type="slidenum">
              <a:rPr lang="pl-PL"/>
              <a:pPr/>
              <a:t>7</a:t>
            </a:fld>
            <a:endParaRPr lang="pl-PL" dirty="0"/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70730522"/>
              </p:ext>
            </p:extLst>
          </p:nvPr>
        </p:nvGraphicFramePr>
        <p:xfrm>
          <a:off x="-633413" y="1031875"/>
          <a:ext cx="10671176" cy="424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14120" name="Text Box 8"/>
          <p:cNvSpPr txBox="1">
            <a:spLocks noChangeArrowheads="1"/>
          </p:cNvSpPr>
          <p:nvPr/>
        </p:nvSpPr>
        <p:spPr bwMode="auto">
          <a:xfrm>
            <a:off x="971500" y="5661310"/>
            <a:ext cx="7849090" cy="55399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sz="1500" dirty="0" smtClean="0">
                <a:solidFill>
                  <a:srgbClr val="0000FF"/>
                </a:solidFill>
                <a:latin typeface="Arial Unicode MS" pitchFamily="34" charset="-128"/>
              </a:rPr>
              <a:t>W II semestrze roku szkolnego 2015/2016 w OT </a:t>
            </a:r>
            <a:r>
              <a:rPr lang="pl-PL" sz="1500" dirty="0">
                <a:solidFill>
                  <a:srgbClr val="0000FF"/>
                </a:solidFill>
                <a:latin typeface="Arial Unicode MS" pitchFamily="34" charset="-128"/>
              </a:rPr>
              <a:t>ARR we Wrocławiu </a:t>
            </a:r>
            <a:r>
              <a:rPr lang="pl-PL" sz="1500" dirty="0" smtClean="0">
                <a:solidFill>
                  <a:srgbClr val="0000FF"/>
                </a:solidFill>
                <a:latin typeface="Arial Unicode MS" pitchFamily="34" charset="-128"/>
              </a:rPr>
              <a:t> było zarejestrowanych 11 dostawców , z czego </a:t>
            </a:r>
            <a:r>
              <a:rPr lang="pl-PL" sz="1500" dirty="0" smtClean="0">
                <a:solidFill>
                  <a:srgbClr val="0000CC"/>
                </a:solidFill>
                <a:latin typeface="Arial Unicode MS" pitchFamily="34" charset="-128"/>
              </a:rPr>
              <a:t>9</a:t>
            </a:r>
            <a:r>
              <a:rPr lang="pl-PL" sz="1500" dirty="0" smtClean="0">
                <a:solidFill>
                  <a:srgbClr val="0000FF"/>
                </a:solidFill>
                <a:latin typeface="Arial Unicode MS" pitchFamily="34" charset="-128"/>
              </a:rPr>
              <a:t> uczestniczyło w programie.</a:t>
            </a:r>
            <a:endParaRPr lang="pl-PL" sz="1500" dirty="0">
              <a:solidFill>
                <a:srgbClr val="0000FF"/>
              </a:solidFill>
              <a:latin typeface="Arial Unicode MS" pitchFamily="34" charset="-128"/>
            </a:endParaRPr>
          </a:p>
        </p:txBody>
      </p:sp>
      <p:sp>
        <p:nvSpPr>
          <p:cNvPr id="1114121" name="Rectangle 9"/>
          <p:cNvSpPr>
            <a:spLocks noChangeArrowheads="1"/>
          </p:cNvSpPr>
          <p:nvPr/>
        </p:nvSpPr>
        <p:spPr bwMode="auto">
          <a:xfrm>
            <a:off x="827088" y="476590"/>
            <a:ext cx="83169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l-PL" sz="26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Wnioskodawcy </a:t>
            </a:r>
            <a:r>
              <a:rPr lang="pl-PL" sz="2600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programu „Owoce </a:t>
            </a:r>
            <a:r>
              <a:rPr lang="pl-PL" sz="26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 warzywa w </a:t>
            </a:r>
            <a:r>
              <a:rPr lang="pl-PL" sz="2600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szkole”</a:t>
            </a:r>
            <a:r>
              <a:rPr lang="pl-PL" sz="26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endParaRPr lang="pl-PL" sz="2600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pl-PL" sz="2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 Polsce</a:t>
            </a:r>
            <a:endParaRPr lang="pl-PL" sz="2000" dirty="0">
              <a:solidFill>
                <a:srgbClr val="006600"/>
              </a:solidFill>
              <a:latin typeface="Calibri" pitchFamily="34" charset="0"/>
            </a:endParaRPr>
          </a:p>
        </p:txBody>
      </p:sp>
      <p:graphicFrame>
        <p:nvGraphicFramePr>
          <p:cNvPr id="12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898246"/>
              </p:ext>
            </p:extLst>
          </p:nvPr>
        </p:nvGraphicFramePr>
        <p:xfrm>
          <a:off x="2051720" y="1988840"/>
          <a:ext cx="5976664" cy="36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1C092-3621-4761-AFD6-80DB606ADD9B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012432" y="17812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4104"/>
            <a:ext cx="7362825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516270" y="5661309"/>
            <a:ext cx="122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200" i="1" dirty="0" smtClean="0">
                <a:solidFill>
                  <a:schemeClr val="accent1">
                    <a:lumMod val="50000"/>
                  </a:schemeClr>
                </a:solidFill>
              </a:rPr>
              <a:t>tj.-1 617 856</a:t>
            </a:r>
            <a:endParaRPr lang="pl-PL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6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1C092-3621-4761-AFD6-80DB606ADD9B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012432" y="17812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62625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7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7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Projekt domyślny">
  <a:themeElements>
    <a:clrScheme name="5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7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7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7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7001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8950</TotalTime>
  <Words>971</Words>
  <Application>Microsoft Office PowerPoint</Application>
  <PresentationFormat>Pokaz na ekranie (4:3)</PresentationFormat>
  <Paragraphs>146</Paragraphs>
  <Slides>22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Projekt domyślny</vt:lpstr>
      <vt:lpstr>5_Projekt domyślny</vt:lpstr>
      <vt:lpstr>1_Projekt domyślny</vt:lpstr>
      <vt:lpstr>Realizacja programu  owoce w szkole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Liczba dzieci uczestniczących w programie ,,Owoce i warzywa w szkole” w podziale na powiaty w II semestrze w roku szkolnego 2015/2016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ARR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marekd</dc:creator>
  <cp:lastModifiedBy>Pernal Teresa</cp:lastModifiedBy>
  <cp:revision>1707</cp:revision>
  <dcterms:created xsi:type="dcterms:W3CDTF">2012-08-31T06:37:41Z</dcterms:created>
  <dcterms:modified xsi:type="dcterms:W3CDTF">2016-03-30T06:19:24Z</dcterms:modified>
</cp:coreProperties>
</file>